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  <p:sldMasterId id="2147483851" r:id="rId2"/>
  </p:sldMasterIdLst>
  <p:sldIdLst>
    <p:sldId id="256" r:id="rId3"/>
    <p:sldId id="257" r:id="rId4"/>
    <p:sldId id="259" r:id="rId5"/>
    <p:sldId id="282" r:id="rId6"/>
    <p:sldId id="286" r:id="rId7"/>
    <p:sldId id="260" r:id="rId8"/>
    <p:sldId id="258" r:id="rId9"/>
    <p:sldId id="288" r:id="rId10"/>
    <p:sldId id="262" r:id="rId11"/>
    <p:sldId id="263" r:id="rId12"/>
    <p:sldId id="264" r:id="rId13"/>
    <p:sldId id="265" r:id="rId14"/>
    <p:sldId id="289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3" r:id="rId25"/>
    <p:sldId id="275" r:id="rId26"/>
    <p:sldId id="281" r:id="rId27"/>
    <p:sldId id="276" r:id="rId28"/>
    <p:sldId id="278" r:id="rId29"/>
    <p:sldId id="284" r:id="rId30"/>
    <p:sldId id="279" r:id="rId31"/>
    <p:sldId id="290" r:id="rId32"/>
    <p:sldId id="277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FCE"/>
    <a:srgbClr val="F59593"/>
    <a:srgbClr val="F54141"/>
    <a:srgbClr val="F8F8F8"/>
    <a:srgbClr val="FDFD7B"/>
    <a:srgbClr val="F3F757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3E36-DE95-4FC8-9DE1-AF95A1237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8DBD0-0373-4E56-8670-944B57332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B0F7-D7E3-4611-8665-AACCB5C2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0E253-BAAE-4BCC-8629-CFB50E89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34699-43CC-4DFC-BEA1-55558851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984-BD4D-441F-8E47-27AB4588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FDA75-10B7-43E4-99FF-E548F61EE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150D-B9C6-4202-8A51-2F024FFA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4FA22-1CEE-4B0C-B18C-4DFB7AD7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5D205-5D79-4251-AC37-39FDFA5A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5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304F1-5433-42FD-8D5D-E24C5ACA5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7FD21-619C-4D5B-9886-9B2B58999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E9F3-CFCC-4A76-A075-4484298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5668-1680-4ECA-8294-6BB46EE0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7713-FE2C-40D7-974A-9F4251FA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3E36-DE95-4FC8-9DE1-AF95A1237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8DBD0-0373-4E56-8670-944B57332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B0F7-D7E3-4611-8665-AACCB5C2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0E253-BAAE-4BCC-8629-CFB50E89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34699-43CC-4DFC-BEA1-55558851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59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1198-1DB4-4EA9-867F-145F26AA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9221-E4DA-44E7-B074-2C972769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DBE03-1A1B-44E5-B707-4C6D6FB1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8089A-1C8D-414D-868E-5E97BFF0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7CD2B-98C0-4F1D-AE43-ECAA8AAD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DF94-8552-4D1F-B4DA-CF16D75F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94A50-56DB-4A63-96F2-805FE5636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086D4-274B-44DC-BFA9-A8D58C20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4D3F-CA1F-4C07-AA6A-3E3955B7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D67A9-B250-4D71-AA82-72907AD8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EC24-90DD-4EEB-A2BD-85CD642F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F96E-AB9C-4B6F-8F3F-DA3E76CB1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9ECE8-C76A-458E-8E82-8049FEF6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3874-633D-4E0C-A4C7-BC835015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386D6-E4A5-4F0B-868D-3C55C19F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F498-0279-480F-A2BF-7FE778A6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44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9794-ACE0-45FD-8552-4CD705FF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CCF75-BF7F-4804-BEAB-64BDFD69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8CEE7-A3A4-453E-BC50-6B0A0228C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84E82-4346-43E6-BA06-F4CD56E5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3B658-352B-4897-A3EA-7C83AA31B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A1871-DA8B-4250-82D5-9D1DC9BE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1C19E-3E9E-4C45-BA54-E564131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A5261-AE41-46AC-934C-81567533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75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AA79-2C53-4286-B6B7-0F68F3E5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D4DBB-91FC-46C4-9A05-B59B5544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EC71D-7270-4345-B2A3-2275E9C1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452F9-682D-4018-9418-A7587E0F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64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8609-038E-4196-B2AF-04E2593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AA59A-3705-42FF-A59D-3B0CA9ED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A450-1ADC-4234-809E-5CA3C68D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0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214C-48CE-4B22-AD81-A6B99078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B680-C11B-4CF0-913C-E819E555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20A00-A9BA-4572-B89E-5745F58FB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154BD-F5BB-484B-B9C1-44755B42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E1BCF-765D-4B4D-A54C-711CAC10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12F4E-FF2A-41CF-A40D-AE5EF1B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856DC963-D948-6DB2-A90E-6A2B03CCB5A5}"/>
              </a:ext>
            </a:extLst>
          </p:cNvPr>
          <p:cNvSpPr/>
          <p:nvPr userDrawn="1"/>
        </p:nvSpPr>
        <p:spPr>
          <a:xfrm>
            <a:off x="380999" y="1230617"/>
            <a:ext cx="11430000" cy="5314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ysClr val="windowText" lastClr="0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7488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2BF7-1A3A-4D21-BA3E-B9A08065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D165EA-E103-4FF2-9FD1-165BECA37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73A44-4E4C-4382-83BC-955E4066C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CF8D1-9AE1-4030-9CFE-B1094711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7885A-1B44-4FB0-A096-D6775BF6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8BDEC-42A7-43F2-AACC-F6CCBFE6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8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984-BD4D-441F-8E47-27AB4588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FDA75-10B7-43E4-99FF-E548F61EE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150D-B9C6-4202-8A51-2F024FFA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4FA22-1CEE-4B0C-B18C-4DFB7AD7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5D205-5D79-4251-AC37-39FDFA5A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54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304F1-5433-42FD-8D5D-E24C5ACA5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7FD21-619C-4D5B-9886-9B2B58999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E9F3-CFCC-4A76-A075-44842985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C5668-1680-4ECA-8294-6BB46EE0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7713-FE2C-40D7-974A-9F4251FA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4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DF94-8552-4D1F-B4DA-CF16D75F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94A50-56DB-4A63-96F2-805FE5636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086D4-274B-44DC-BFA9-A8D58C20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4D3F-CA1F-4C07-AA6A-3E3955B7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D67A9-B250-4D71-AA82-72907AD8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EC24-90DD-4EEB-A2BD-85CD642F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F96E-AB9C-4B6F-8F3F-DA3E76CB1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9ECE8-C76A-458E-8E82-8049FEF6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3874-633D-4E0C-A4C7-BC835015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386D6-E4A5-4F0B-868D-3C55C19F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F498-0279-480F-A2BF-7FE778A6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9794-ACE0-45FD-8552-4CD705FF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CCF75-BF7F-4804-BEAB-64BDFD69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8CEE7-A3A4-453E-BC50-6B0A0228C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84E82-4346-43E6-BA06-F4CD56E5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3B658-352B-4897-A3EA-7C83AA31B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A1871-DA8B-4250-82D5-9D1DC9BE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1C19E-3E9E-4C45-BA54-E564131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A5261-AE41-46AC-934C-81567533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5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AA79-2C53-4286-B6B7-0F68F3E5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D4DBB-91FC-46C4-9A05-B59B5544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EC71D-7270-4345-B2A3-2275E9C1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452F9-682D-4018-9418-A7587E0F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8609-038E-4196-B2AF-04E2593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AA59A-3705-42FF-A59D-3B0CA9ED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A450-1ADC-4234-809E-5CA3C68D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3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214C-48CE-4B22-AD81-A6B99078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B680-C11B-4CF0-913C-E819E555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20A00-A9BA-4572-B89E-5745F58FB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154BD-F5BB-484B-B9C1-44755B42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E1BCF-765D-4B4D-A54C-711CAC10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12F4E-FF2A-41CF-A40D-AE5EF1B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7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2BF7-1A3A-4D21-BA3E-B9A08065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D165EA-E103-4FF2-9FD1-165BECA37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73A44-4E4C-4382-83BC-955E4066C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CF8D1-9AE1-4030-9CFE-B1094711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7885A-1B44-4FB0-A096-D6775BF6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8BDEC-42A7-43F2-AACC-F6CCBFE6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3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69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  <a:alpha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2A3B8-AA4A-4514-A6D1-C04B1E0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2CE35-C262-4C08-8E44-5FC053A8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FF7E5-A20C-41D6-A03A-E9CF97CC1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B674-BC5B-46EE-B9B6-B6FA2A579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BA05-22BF-425A-A2DF-FFC818DDE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3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2A3B8-AA4A-4514-A6D1-C04B1E0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2CE35-C262-4C08-8E44-5FC053A8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FF7E5-A20C-41D6-A03A-E9CF97CC1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6446-44C7-4605-BA4D-51AB33BF6659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B674-BC5B-46EE-B9B6-B6FA2A579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BA05-22BF-425A-A2DF-FFC818DDE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DB49-BE49-4760-905B-038A3D81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14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omputer-monitor-screen-blank-308393/" TargetMode="External"/><Relationship Id="rId3" Type="http://schemas.openxmlformats.org/officeDocument/2006/relationships/hyperlink" Target="https://openclipart.org/detail/16895/key-west---mallory---square-by-nkinkade-17773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309753.html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3.xml"/><Relationship Id="rId5" Type="http://schemas.openxmlformats.org/officeDocument/2006/relationships/slide" Target="slide15.xml"/><Relationship Id="rId10" Type="http://schemas.openxmlformats.org/officeDocument/2006/relationships/slide" Target="slide19.xml"/><Relationship Id="rId4" Type="http://schemas.openxmlformats.org/officeDocument/2006/relationships/slide" Target="slide12.xml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לבן 250">
            <a:extLst>
              <a:ext uri="{FF2B5EF4-FFF2-40B4-BE49-F238E27FC236}">
                <a16:creationId xmlns:a16="http://schemas.microsoft.com/office/drawing/2014/main" id="{F33D205D-AF3A-4100-8087-1C3CB5BA3A12}"/>
              </a:ext>
            </a:extLst>
          </p:cNvPr>
          <p:cNvSpPr/>
          <p:nvPr/>
        </p:nvSpPr>
        <p:spPr>
          <a:xfrm>
            <a:off x="3333966" y="493409"/>
            <a:ext cx="51686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PAC-MAN</a:t>
            </a:r>
            <a:endParaRPr lang="he-IL" sz="96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61BD1-E0B1-4B1A-A6F5-FBF9A8C8B152}"/>
              </a:ext>
            </a:extLst>
          </p:cNvPr>
          <p:cNvSpPr txBox="1"/>
          <p:nvPr/>
        </p:nvSpPr>
        <p:spPr>
          <a:xfrm>
            <a:off x="3689422" y="5252952"/>
            <a:ext cx="4813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u="sng" dirty="0" err="1">
                <a:latin typeface="Segoe UI" panose="020B0502040204020203" pitchFamily="34" charset="0"/>
                <a:cs typeface="Segoe UI" panose="020B0502040204020203" pitchFamily="34" charset="0"/>
              </a:rPr>
              <a:t>פרוייקט</a:t>
            </a:r>
            <a:r>
              <a:rPr lang="he-IL" sz="20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קיץ תשפ"ג – מעבדה 1א'</a:t>
            </a:r>
          </a:p>
          <a:p>
            <a:pPr algn="ctr">
              <a:lnSpc>
                <a:spcPct val="150000"/>
              </a:lnSpc>
            </a:pPr>
            <a:r>
              <a:rPr lang="he-IL" b="1" u="sng" dirty="0">
                <a:latin typeface="Segoe UI" panose="020B0502040204020203" pitchFamily="34" charset="0"/>
                <a:cs typeface="Segoe UI" panose="020B0502040204020203" pitchFamily="34" charset="0"/>
              </a:rPr>
              <a:t>מגישים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ברק תלם, תומר בן </a:t>
            </a:r>
            <a:r>
              <a:rPr lang="he-IL" dirty="0" err="1">
                <a:latin typeface="Segoe UI" panose="020B0502040204020203" pitchFamily="34" charset="0"/>
                <a:cs typeface="Segoe UI" panose="020B0502040204020203" pitchFamily="34" charset="0"/>
              </a:rPr>
              <a:t>ארוש</a:t>
            </a:r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he-IL" b="1" u="sng" dirty="0">
                <a:latin typeface="Segoe UI" panose="020B0502040204020203" pitchFamily="34" charset="0"/>
                <a:cs typeface="Segoe UI" panose="020B0502040204020203" pitchFamily="34" charset="0"/>
              </a:rPr>
              <a:t>מדריך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אביעד </a:t>
            </a:r>
          </a:p>
          <a:p>
            <a:pPr algn="r"/>
            <a:endParaRPr lang="he-IL" b="1" u="sng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תמונה 2" descr="תמונה שמכילה טקסט, לוח נקודות, צילום מסך&#10;&#10;התיאור נוצר באופן אוטומטי">
            <a:extLst>
              <a:ext uri="{FF2B5EF4-FFF2-40B4-BE49-F238E27FC236}">
                <a16:creationId xmlns:a16="http://schemas.microsoft.com/office/drawing/2014/main" id="{C42A50E8-70F9-E526-95AA-CA034C46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55" y="2063069"/>
            <a:ext cx="5347634" cy="3036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920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Interfaces (CLK,KBD,MIF)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BF27A364-A0EB-F19E-3D20-846370B8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643C10-C242-41AF-973F-9C739DC9A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8" y="1389050"/>
            <a:ext cx="10661719" cy="48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Score and Time Display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65E02EE8-8C7B-F621-4B9F-B16045BB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2A9D3-EE1B-4518-A356-65A7F647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9" y="1551671"/>
            <a:ext cx="11173799" cy="45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9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Sound Unit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13DB6-61EE-40BB-A125-92DFA69E780D}"/>
              </a:ext>
            </a:extLst>
          </p:cNvPr>
          <p:cNvSpPr/>
          <p:nvPr/>
        </p:nvSpPr>
        <p:spPr>
          <a:xfrm>
            <a:off x="380999" y="1230617"/>
            <a:ext cx="11430000" cy="5314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ysClr val="windowText" lastClr="00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515F3F83-A43A-64A7-671C-10BCED6B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55181827-C1FE-7344-EC3B-46F14B0EF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89050"/>
            <a:ext cx="10515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88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Start and End instructions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13DB6-61EE-40BB-A125-92DFA69E780D}"/>
              </a:ext>
            </a:extLst>
          </p:cNvPr>
          <p:cNvSpPr/>
          <p:nvPr/>
        </p:nvSpPr>
        <p:spPr>
          <a:xfrm>
            <a:off x="380999" y="1230617"/>
            <a:ext cx="11430000" cy="5314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ysClr val="windowText" lastClr="00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515F3F83-A43A-64A7-671C-10BCED6B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 descr="תמונה שמכילה טקסט, תרשים, קו, גופן&#10;&#10;התיאור נוצר באופן אוטומטי">
            <a:extLst>
              <a:ext uri="{FF2B5EF4-FFF2-40B4-BE49-F238E27FC236}">
                <a16:creationId xmlns:a16="http://schemas.microsoft.com/office/drawing/2014/main" id="{0B823A0B-CCA3-FB15-C3CC-93298D7EC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" y="1389050"/>
            <a:ext cx="11097345" cy="46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Random Walls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F54B4275-1AEC-C8D6-87FA-58F28AC9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050F5-C9D2-4B8E-9C49-F3E5BEE2B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01"/>
          <a:stretch/>
        </p:blipFill>
        <p:spPr>
          <a:xfrm>
            <a:off x="514661" y="2164360"/>
            <a:ext cx="11137647" cy="3047678"/>
          </a:xfrm>
          <a:prstGeom prst="rect">
            <a:avLst/>
          </a:prstGeom>
        </p:spPr>
      </p:pic>
      <p:pic>
        <p:nvPicPr>
          <p:cNvPr id="6" name="Picture 4" descr="BACK Arrow | Symbols - Arrow">
            <a:hlinkClick r:id="rId5" action="ppaction://hlinksldjump"/>
            <a:extLst>
              <a:ext uri="{FF2B5EF4-FFF2-40B4-BE49-F238E27FC236}">
                <a16:creationId xmlns:a16="http://schemas.microsoft.com/office/drawing/2014/main" id="{E586E3BF-8F6C-B80D-686D-FCD53189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1" y="5979399"/>
            <a:ext cx="482600" cy="42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0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Power ups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FD9457F2-6749-5025-7928-7EABC9D4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CB8B9-34F5-41AD-B3EC-0AB4300A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3" y="1362137"/>
            <a:ext cx="10507973" cy="5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1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Monsters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48A1C7F7-88CE-7ED4-5CE3-6E53C6E9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45025-E93D-4931-8A80-88E813630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6" y="1389050"/>
            <a:ext cx="11159892" cy="50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4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Pac-Man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DF5CCF21-A526-4AA8-AC93-FF6F3239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696F8B-5725-4F5A-BBBA-D7A2A377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6" y="1459689"/>
            <a:ext cx="10287206" cy="48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VGA Section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CA83A8D7-5CF4-750E-B13F-867722FF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033C1-FCC8-4540-AF68-7D450B29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8" y="1309247"/>
            <a:ext cx="10987480" cy="51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Control Block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56BACE52-0A5B-2EF7-C3E3-E15C8B8E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BA6F08-6CAD-484C-9147-933B489E9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"/>
          <a:stretch/>
        </p:blipFill>
        <p:spPr>
          <a:xfrm>
            <a:off x="755008" y="1273210"/>
            <a:ext cx="10872133" cy="52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933700" y="312433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אפיון הפרויקט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82102-9A02-43B6-A26C-2980551478A4}"/>
              </a:ext>
            </a:extLst>
          </p:cNvPr>
          <p:cNvGrpSpPr/>
          <p:nvPr/>
        </p:nvGrpSpPr>
        <p:grpSpPr>
          <a:xfrm>
            <a:off x="6319520" y="1343661"/>
            <a:ext cx="5354320" cy="5077460"/>
            <a:chOff x="6319520" y="1343862"/>
            <a:chExt cx="5354320" cy="51776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A13DB6-61EE-40BB-A125-92DFA69E780D}"/>
                </a:ext>
              </a:extLst>
            </p:cNvPr>
            <p:cNvSpPr/>
            <p:nvPr/>
          </p:nvSpPr>
          <p:spPr>
            <a:xfrm>
              <a:off x="6319520" y="1343862"/>
              <a:ext cx="5354320" cy="51776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25AC20-C63B-4A6D-9340-ED5D61A4D42E}"/>
                </a:ext>
              </a:extLst>
            </p:cNvPr>
            <p:cNvSpPr txBox="1"/>
            <p:nvPr/>
          </p:nvSpPr>
          <p:spPr>
            <a:xfrm>
              <a:off x="7029450" y="1504950"/>
              <a:ext cx="4143374" cy="376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b="1" u="sng" dirty="0">
                  <a:latin typeface="Segoe UI" panose="020B0502040204020203" pitchFamily="34" charset="0"/>
                  <a:cs typeface="Segoe UI" panose="020B0502040204020203" pitchFamily="34" charset="0"/>
                </a:rPr>
                <a:t>דרישות בסיסות</a:t>
              </a:r>
              <a:endParaRPr lang="en-US" b="1" u="sng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05532-06D9-41E8-9470-1068AC554ACC}"/>
                </a:ext>
              </a:extLst>
            </p:cNvPr>
            <p:cNvSpPr txBox="1"/>
            <p:nvPr/>
          </p:nvSpPr>
          <p:spPr>
            <a:xfrm>
              <a:off x="6619875" y="1887625"/>
              <a:ext cx="4819649" cy="443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שחקן אשר יכול לנוע לכל הכיוונים – ימינה, שמאלה, למעלה ולמטה.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מטבעות אשר נאספים מהרצפה.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מפלצות דו פרצופיות. 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צלילי התנגשות. 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מימוש קירות שונים.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מקוש אשר שובר את הקירות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מימוש מפלצות עם אלגוריתם פעולה שונה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F52CD8-2027-418A-BB5E-D71EF7C7A2E1}"/>
              </a:ext>
            </a:extLst>
          </p:cNvPr>
          <p:cNvGrpSpPr/>
          <p:nvPr/>
        </p:nvGrpSpPr>
        <p:grpSpPr>
          <a:xfrm>
            <a:off x="518161" y="1343661"/>
            <a:ext cx="5273040" cy="5077460"/>
            <a:chOff x="6483507" y="1386150"/>
            <a:chExt cx="5365593" cy="52623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149F60-C32D-451D-87C7-26E9B100E6FC}"/>
                </a:ext>
              </a:extLst>
            </p:cNvPr>
            <p:cNvSpPr/>
            <p:nvPr/>
          </p:nvSpPr>
          <p:spPr>
            <a:xfrm>
              <a:off x="6483507" y="1386150"/>
              <a:ext cx="5365593" cy="5262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2EA86D-555B-4A50-8EA2-A1FD30477D5A}"/>
                </a:ext>
              </a:extLst>
            </p:cNvPr>
            <p:cNvSpPr txBox="1"/>
            <p:nvPr/>
          </p:nvSpPr>
          <p:spPr>
            <a:xfrm>
              <a:off x="7029450" y="1504950"/>
              <a:ext cx="414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b="1" u="sng" dirty="0">
                  <a:latin typeface="Segoe UI" panose="020B0502040204020203" pitchFamily="34" charset="0"/>
                  <a:cs typeface="Segoe UI" panose="020B0502040204020203" pitchFamily="34" charset="0"/>
                </a:rPr>
                <a:t>יצירתיות ויעילות</a:t>
              </a:r>
              <a:endParaRPr lang="en-US" b="1" u="sng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A6BB0-7C82-4FB6-B5BE-D30323253E72}"/>
                </a:ext>
              </a:extLst>
            </p:cNvPr>
            <p:cNvSpPr txBox="1"/>
            <p:nvPr/>
          </p:nvSpPr>
          <p:spPr>
            <a:xfrm>
              <a:off x="7077074" y="1887625"/>
              <a:ext cx="4362450" cy="4599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חוקי משחק – 100 שניות 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מחולל קירות אקראי 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מחולל מטבעות ושקי מטבעות אקראי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מפלצת עוקבת 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מפלצות נעות אקראית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חיסכון ב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BIT-MAP</a:t>
              </a: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 : ספרות, מפלצות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התנגשויות ה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pacman</a:t>
              </a:r>
              <a:r>
                <a:rPr lang="he-IL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285750" indent="-285750" algn="r" rtl="1">
                <a:lnSpc>
                  <a:spcPct val="200000"/>
                </a:lnSpc>
                <a:buBlip>
                  <a:blip r:embed="rId2"/>
                </a:buBlip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Power-ups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00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642980" y="312433"/>
            <a:ext cx="89060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Pacman move 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תיאור המודול הראשון: 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  <a:p>
            <a:pPr algn="ctr"/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46">
            <a:extLst>
              <a:ext uri="{FF2B5EF4-FFF2-40B4-BE49-F238E27FC236}">
                <a16:creationId xmlns:a16="http://schemas.microsoft.com/office/drawing/2014/main" id="{F806BA3F-3184-5EF5-BA9B-8FB32447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986839"/>
            <a:ext cx="7088672" cy="2558728"/>
          </a:xfrm>
          <a:prstGeom prst="rect">
            <a:avLst/>
          </a:prstGeom>
        </p:spPr>
      </p:pic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36CA3A6E-1032-22DC-F722-AEC8598F1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07210"/>
              </p:ext>
            </p:extLst>
          </p:nvPr>
        </p:nvGraphicFramePr>
        <p:xfrm>
          <a:off x="522215" y="1239692"/>
          <a:ext cx="11147565" cy="2692213"/>
        </p:xfrm>
        <a:graphic>
          <a:graphicData uri="http://schemas.openxmlformats.org/drawingml/2006/table">
            <a:tbl>
              <a:tblPr rtl="1" firstRow="1" firstCol="1" bandRow="1"/>
              <a:tblGrid>
                <a:gridCol w="2004924">
                  <a:extLst>
                    <a:ext uri="{9D8B030D-6E8A-4147-A177-3AD203B41FA5}">
                      <a16:colId xmlns:a16="http://schemas.microsoft.com/office/drawing/2014/main" val="3038993872"/>
                    </a:ext>
                  </a:extLst>
                </a:gridCol>
                <a:gridCol w="9142641">
                  <a:extLst>
                    <a:ext uri="{9D8B030D-6E8A-4147-A177-3AD203B41FA5}">
                      <a16:colId xmlns:a16="http://schemas.microsoft.com/office/drawing/2014/main" val="174566473"/>
                    </a:ext>
                  </a:extLst>
                </a:gridCol>
              </a:tblGrid>
              <a:tr h="633993">
                <a:tc>
                  <a:txBody>
                    <a:bodyPr/>
                    <a:lstStyle/>
                    <a:p>
                      <a:pPr algn="r" rtl="1"/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תפקיד מפורט של המודול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לנוע ב4 כיוונים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התנגשויות תקניות עם קירות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יפתח ויסגור את הפה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954234"/>
                  </a:ext>
                </a:extLst>
              </a:tr>
              <a:tr h="283671">
                <a:tc>
                  <a:txBody>
                    <a:bodyPr/>
                    <a:lstStyle/>
                    <a:p>
                      <a:pPr algn="r" rtl="1"/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למה הוא חשוב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כלי המשחק המרכזי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45768"/>
                  </a:ext>
                </a:extLst>
              </a:tr>
              <a:tr h="567342">
                <a:tc>
                  <a:txBody>
                    <a:bodyPr/>
                    <a:lstStyle/>
                    <a:p>
                      <a:pPr algn="r" rtl="1"/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מימוש מצומצם 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MVP)</a:t>
                      </a:r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לנוע ב4 כיוונים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התנגשות תקניות עם קירות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142647"/>
                  </a:ext>
                </a:extLst>
              </a:tr>
              <a:tr h="1207207">
                <a:tc>
                  <a:txBody>
                    <a:bodyPr/>
                    <a:lstStyle/>
                    <a:p>
                      <a:pPr algn="r" rtl="1"/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אופן המימוש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נממש 4 מודולים האחראים על: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התקדמות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באמצעות מכונת מצבים האחראית על כיוון תנועת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ומהירותו.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זיהוי התנגשויות בקירות- יחידת חיבורים אשר מסתכלת כמה פיקסלים לפני פני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ומתריאה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לפני התנגשות.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מיקום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מזהה האם הפיקסל שכרגע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מצוייר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חופף עם מיקום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ובמידה וכן מחזיר את ה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offset 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שלו מהפינה השמאלית העליונה של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ציור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למסך- בעזרת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bit map 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יוצרת את צבעי </a:t>
                      </a:r>
                      <a:r>
                        <a:rPr lang="he-IL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הפקמן</a:t>
                      </a:r>
                      <a:r>
                        <a:rPr lang="he-IL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וכיצד נראה כיוונו על המסך ושולחת בקשת ציור לבקר.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776179"/>
                  </a:ext>
                </a:extLst>
              </a:tr>
            </a:tbl>
          </a:graphicData>
        </a:graphic>
      </p:graphicFrame>
      <p:pic>
        <p:nvPicPr>
          <p:cNvPr id="2" name="Picture 45">
            <a:extLst>
              <a:ext uri="{FF2B5EF4-FFF2-40B4-BE49-F238E27FC236}">
                <a16:creationId xmlns:a16="http://schemas.microsoft.com/office/drawing/2014/main" id="{F26F6CD1-BE21-7545-4C3A-DB008C25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7" y="1230616"/>
            <a:ext cx="11303036" cy="5231143"/>
          </a:xfrm>
          <a:prstGeom prst="rect">
            <a:avLst/>
          </a:prstGeom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03049AE0-A465-FA3A-E82B-02B6442D8880}"/>
              </a:ext>
            </a:extLst>
          </p:cNvPr>
          <p:cNvSpPr/>
          <p:nvPr/>
        </p:nvSpPr>
        <p:spPr>
          <a:xfrm>
            <a:off x="380999" y="3175000"/>
            <a:ext cx="4440768" cy="16841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15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693334" y="312433"/>
            <a:ext cx="86181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Pacman move 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תיאור מכונת מצבים: 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23" name="Text Box 52">
            <a:extLst>
              <a:ext uri="{FF2B5EF4-FFF2-40B4-BE49-F238E27FC236}">
                <a16:creationId xmlns:a16="http://schemas.microsoft.com/office/drawing/2014/main" id="{43CE625F-A516-EF08-F51B-91B7FB42395C}"/>
              </a:ext>
            </a:extLst>
          </p:cNvPr>
          <p:cNvSpPr txBox="1"/>
          <p:nvPr/>
        </p:nvSpPr>
        <p:spPr>
          <a:xfrm>
            <a:off x="7231380" y="5093335"/>
            <a:ext cx="838200" cy="27813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1"/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Right 51">
            <a:extLst>
              <a:ext uri="{FF2B5EF4-FFF2-40B4-BE49-F238E27FC236}">
                <a16:creationId xmlns:a16="http://schemas.microsoft.com/office/drawing/2014/main" id="{15337D7F-A5FC-5B24-BED4-B037D2938964}"/>
              </a:ext>
            </a:extLst>
          </p:cNvPr>
          <p:cNvSpPr/>
          <p:nvPr/>
        </p:nvSpPr>
        <p:spPr>
          <a:xfrm>
            <a:off x="4043681" y="1768898"/>
            <a:ext cx="955040" cy="204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60ADE0BC-801C-065F-8C0F-CA417AC0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0617"/>
            <a:ext cx="9842859" cy="5638578"/>
          </a:xfrm>
          <a:prstGeom prst="rect">
            <a:avLst/>
          </a:prstGeom>
        </p:spPr>
      </p:pic>
      <p:sp>
        <p:nvSpPr>
          <p:cNvPr id="35" name="Arrow: Right 40">
            <a:extLst>
              <a:ext uri="{FF2B5EF4-FFF2-40B4-BE49-F238E27FC236}">
                <a16:creationId xmlns:a16="http://schemas.microsoft.com/office/drawing/2014/main" id="{3957254E-8434-18F8-13A2-F977F94A8670}"/>
              </a:ext>
            </a:extLst>
          </p:cNvPr>
          <p:cNvSpPr/>
          <p:nvPr/>
        </p:nvSpPr>
        <p:spPr>
          <a:xfrm rot="11458251">
            <a:off x="4033617" y="3731829"/>
            <a:ext cx="3270039" cy="208275"/>
          </a:xfrm>
          <a:prstGeom prst="rightArrow">
            <a:avLst/>
          </a:prstGeom>
          <a:solidFill>
            <a:srgbClr val="59FD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pic>
        <p:nvPicPr>
          <p:cNvPr id="2050" name="Picture 2" descr="waveform Icon - Free PNG &amp; SVG 3739851 - Noun Project">
            <a:hlinkClick r:id="rId3" action="ppaction://hlinksldjump"/>
            <a:extLst>
              <a:ext uri="{FF2B5EF4-FFF2-40B4-BE49-F238E27FC236}">
                <a16:creationId xmlns:a16="http://schemas.microsoft.com/office/drawing/2014/main" id="{E684FD7B-C25D-8903-882F-11E414A7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5456132"/>
            <a:ext cx="95250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3F0A3C77-9A88-472A-5814-EB06E5F9D42A}"/>
              </a:ext>
            </a:extLst>
          </p:cNvPr>
          <p:cNvSpPr txBox="1"/>
          <p:nvPr/>
        </p:nvSpPr>
        <p:spPr>
          <a:xfrm>
            <a:off x="406399" y="5086800"/>
            <a:ext cx="1143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waveform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63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621814" y="312433"/>
            <a:ext cx="89483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Waveform </a:t>
            </a:r>
            <a:r>
              <a:rPr lang="en-US" sz="4800" dirty="0" err="1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pacman</a:t>
            </a:r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move 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516A7AE-0A60-B63A-8C92-ACB35C76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66" y="1230617"/>
            <a:ext cx="10264268" cy="5267888"/>
          </a:xfrm>
          <a:prstGeom prst="rect">
            <a:avLst/>
          </a:prstGeom>
        </p:spPr>
      </p:pic>
      <p:pic>
        <p:nvPicPr>
          <p:cNvPr id="7" name="Picture 4" descr="BACK Arrow | Symbols - Arrow">
            <a:hlinkClick r:id="rId3" action="ppaction://hlinksldjump"/>
            <a:extLst>
              <a:ext uri="{FF2B5EF4-FFF2-40B4-BE49-F238E27FC236}">
                <a16:creationId xmlns:a16="http://schemas.microsoft.com/office/drawing/2014/main" id="{EA581615-2042-1A84-EB95-D4F0BACC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2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621814" y="312433"/>
            <a:ext cx="89483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 controller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תיאור מודול שני: 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96E7ADD-5576-5A6F-CEEE-BE4DF503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4" y="1277365"/>
            <a:ext cx="8948370" cy="5213820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7B92520-1683-602B-C565-D8511045C70E}"/>
              </a:ext>
            </a:extLst>
          </p:cNvPr>
          <p:cNvSpPr/>
          <p:nvPr/>
        </p:nvSpPr>
        <p:spPr>
          <a:xfrm>
            <a:off x="6984998" y="1562100"/>
            <a:ext cx="2810935" cy="114723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47">
            <a:extLst>
              <a:ext uri="{FF2B5EF4-FFF2-40B4-BE49-F238E27FC236}">
                <a16:creationId xmlns:a16="http://schemas.microsoft.com/office/drawing/2014/main" id="{E8D4701D-7662-C49C-AC8E-C05061DD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77" y="3630917"/>
            <a:ext cx="8030210" cy="2914650"/>
          </a:xfrm>
          <a:prstGeom prst="rect">
            <a:avLst/>
          </a:prstGeom>
        </p:spPr>
      </p:pic>
      <p:graphicFrame>
        <p:nvGraphicFramePr>
          <p:cNvPr id="11" name="טבלה 10">
            <a:extLst>
              <a:ext uri="{FF2B5EF4-FFF2-40B4-BE49-F238E27FC236}">
                <a16:creationId xmlns:a16="http://schemas.microsoft.com/office/drawing/2014/main" id="{2F160B62-8A6F-CCFE-D29A-F7B065F8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65963"/>
              </p:ext>
            </p:extLst>
          </p:nvPr>
        </p:nvGraphicFramePr>
        <p:xfrm>
          <a:off x="446488" y="1296466"/>
          <a:ext cx="11299022" cy="2334451"/>
        </p:xfrm>
        <a:graphic>
          <a:graphicData uri="http://schemas.openxmlformats.org/drawingml/2006/table">
            <a:tbl>
              <a:tblPr rtl="1" firstRow="1" firstCol="1" bandRow="1"/>
              <a:tblGrid>
                <a:gridCol w="2032164">
                  <a:extLst>
                    <a:ext uri="{9D8B030D-6E8A-4147-A177-3AD203B41FA5}">
                      <a16:colId xmlns:a16="http://schemas.microsoft.com/office/drawing/2014/main" val="3372280549"/>
                    </a:ext>
                  </a:extLst>
                </a:gridCol>
                <a:gridCol w="9266858">
                  <a:extLst>
                    <a:ext uri="{9D8B030D-6E8A-4147-A177-3AD203B41FA5}">
                      <a16:colId xmlns:a16="http://schemas.microsoft.com/office/drawing/2014/main" val="3444262944"/>
                    </a:ext>
                  </a:extLst>
                </a:gridCol>
              </a:tblGrid>
              <a:tr h="828944">
                <a:tc>
                  <a:txBody>
                    <a:bodyPr/>
                    <a:lstStyle/>
                    <a:p>
                      <a:pPr algn="r" rtl="1"/>
                      <a:r>
                        <a:rPr lang="he-IL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תפקיד מפורט של המודול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זיהוי כל ההתנגשויות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15000"/>
                        </a:lnSpc>
                        <a:buFont typeface="+mj-lt"/>
                        <a:buAutoNum type="arabicPeriod"/>
                      </a:pPr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מכונת מצבים הכוללת: פתיחת משחק, מהלך משחק, ניצחון והפסד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17905"/>
                  </a:ext>
                </a:extLst>
              </a:tr>
              <a:tr h="376377">
                <a:tc>
                  <a:txBody>
                    <a:bodyPr/>
                    <a:lstStyle/>
                    <a:p>
                      <a:pPr algn="r" rtl="1"/>
                      <a:r>
                        <a:rPr lang="he-IL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למה הוא חשוב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מהווה את ה"מוח" של המשחק ומקדם אותו בהתאם למה שקורה.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916196"/>
                  </a:ext>
                </a:extLst>
              </a:tr>
              <a:tr h="376377">
                <a:tc>
                  <a:txBody>
                    <a:bodyPr/>
                    <a:lstStyle/>
                    <a:p>
                      <a:pPr algn="r" rtl="1"/>
                      <a:r>
                        <a:rPr lang="he-IL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מימוש מצומצם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MVP)</a:t>
                      </a:r>
                      <a:r>
                        <a:rPr lang="he-IL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זיהוי כל ההתנגשויות.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205657"/>
                  </a:ext>
                </a:extLst>
              </a:tr>
              <a:tr h="752753">
                <a:tc>
                  <a:txBody>
                    <a:bodyPr/>
                    <a:lstStyle/>
                    <a:p>
                      <a:pPr algn="r" rtl="1"/>
                      <a:r>
                        <a:rPr lang="he-IL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אופן המימוש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מרכז את כל בקשות הציור ושולח התראות התנגשות למכלולים הרלוונטיים. בנוסף, בעזרת מכונת מצבים קובע באיזה שלב המשחק נמצא כעת ושולח עדכונים ליחידות השונות מה לעשות.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33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1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388713" y="307232"/>
            <a:ext cx="94145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 controller 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תיאור מכונת מצבים 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A4DE42C-ABF8-25E6-1559-DD9DC256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9" y="1280724"/>
            <a:ext cx="9279555" cy="5214735"/>
          </a:xfrm>
          <a:prstGeom prst="rect">
            <a:avLst/>
          </a:prstGeom>
        </p:spPr>
      </p:pic>
      <p:pic>
        <p:nvPicPr>
          <p:cNvPr id="4" name="Picture 2" descr="waveform Icon - Free PNG &amp; SVG 3739851 - Noun Project">
            <a:hlinkClick r:id="rId3" action="ppaction://hlinksldjump"/>
            <a:extLst>
              <a:ext uri="{FF2B5EF4-FFF2-40B4-BE49-F238E27FC236}">
                <a16:creationId xmlns:a16="http://schemas.microsoft.com/office/drawing/2014/main" id="{BCBDD039-500B-3B1A-28E9-ADCCFDF4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5456132"/>
            <a:ext cx="95250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8F64A73-8EED-37BD-EF2C-FEC280E2FD42}"/>
              </a:ext>
            </a:extLst>
          </p:cNvPr>
          <p:cNvSpPr txBox="1"/>
          <p:nvPr/>
        </p:nvSpPr>
        <p:spPr>
          <a:xfrm>
            <a:off x="406399" y="5086800"/>
            <a:ext cx="1143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waveform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738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1621814" y="312433"/>
            <a:ext cx="89483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Waveform game controller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7" name="Picture 4" descr="BACK Arrow | Symbols - Arrow">
            <a:hlinkClick r:id="rId2" action="ppaction://hlinksldjump"/>
            <a:extLst>
              <a:ext uri="{FF2B5EF4-FFF2-40B4-BE49-F238E27FC236}">
                <a16:creationId xmlns:a16="http://schemas.microsoft.com/office/drawing/2014/main" id="{EA581615-2042-1A84-EB95-D4F0BACC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033" y="182879"/>
            <a:ext cx="904966" cy="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86555692-F619-3A8A-3EFB-F502E2B2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81" y="1468617"/>
            <a:ext cx="10401835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Signal Tap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שימוש מעניין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DF1157B4-B630-E016-0794-FC3BBA939C0D}"/>
              </a:ext>
            </a:extLst>
          </p:cNvPr>
          <p:cNvGrpSpPr/>
          <p:nvPr/>
        </p:nvGrpSpPr>
        <p:grpSpPr>
          <a:xfrm>
            <a:off x="406400" y="1286298"/>
            <a:ext cx="11294323" cy="4360970"/>
            <a:chOff x="1304079" y="1252432"/>
            <a:chExt cx="10481310" cy="370967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369AE98-4448-C1A8-54B4-BA6464E22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079" y="1594062"/>
              <a:ext cx="10481310" cy="33680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קבוצה 2">
              <a:extLst>
                <a:ext uri="{FF2B5EF4-FFF2-40B4-BE49-F238E27FC236}">
                  <a16:creationId xmlns:a16="http://schemas.microsoft.com/office/drawing/2014/main" id="{02ED767F-33CC-7CA9-3968-664322DB6F99}"/>
                </a:ext>
              </a:extLst>
            </p:cNvPr>
            <p:cNvGrpSpPr/>
            <p:nvPr/>
          </p:nvGrpSpPr>
          <p:grpSpPr>
            <a:xfrm>
              <a:off x="4493683" y="1252432"/>
              <a:ext cx="6478907" cy="2468293"/>
              <a:chOff x="0" y="0"/>
              <a:chExt cx="6479345" cy="2468293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927A50C4-A86A-12DE-A32F-3B768ED6E44D}"/>
                  </a:ext>
                </a:extLst>
              </p:cNvPr>
              <p:cNvCxnSpPr/>
              <p:nvPr/>
            </p:nvCxnSpPr>
            <p:spPr>
              <a:xfrm>
                <a:off x="2060917" y="1738239"/>
                <a:ext cx="1691640" cy="15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3">
                <a:extLst>
                  <a:ext uri="{FF2B5EF4-FFF2-40B4-BE49-F238E27FC236}">
                    <a16:creationId xmlns:a16="http://schemas.microsoft.com/office/drawing/2014/main" id="{11E9B704-960B-FD42-F0C6-EA180DB9FDEA}"/>
                  </a:ext>
                </a:extLst>
              </p:cNvPr>
              <p:cNvCxnSpPr/>
              <p:nvPr/>
            </p:nvCxnSpPr>
            <p:spPr>
              <a:xfrm flipH="1">
                <a:off x="3857479" y="907366"/>
                <a:ext cx="548640" cy="3581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5919F3FD-6DA3-248F-DF3C-F2BC66162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8216" y="0"/>
                <a:ext cx="2026920" cy="6934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מיקומי </a:t>
                </a:r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</a:t>
                </a:r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ו </a:t>
                </a:r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של הפינה השמאלית העליונה של הפקמן מתאימים למיקום שלו על המסך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2">
                <a:extLst>
                  <a:ext uri="{FF2B5EF4-FFF2-40B4-BE49-F238E27FC236}">
                    <a16:creationId xmlns:a16="http://schemas.microsoft.com/office/drawing/2014/main" id="{2959AF6F-3B6F-3680-6131-E886549A87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477107"/>
                <a:ext cx="2026920" cy="5105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הטריגר מוגדר להיות הפולס שעולה כאשר לוחצים על אנטר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2D23DA0E-60C0-4EC0-45A7-A257ACADEB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2425" y="562707"/>
                <a:ext cx="2026920" cy="6324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 indent="-228600" algn="ctr" rtl="1"/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יציאת ה</a:t>
                </a:r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VGA</a:t>
                </a:r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של היחידה מראה 0 למשך פרק זמן ארוך יחסית כאשר הקיר לא נשבר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rtl="1"/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Straight Arrow Connector 3">
                <a:extLst>
                  <a:ext uri="{FF2B5EF4-FFF2-40B4-BE49-F238E27FC236}">
                    <a16:creationId xmlns:a16="http://schemas.microsoft.com/office/drawing/2014/main" id="{39273BCF-D6ED-2D2E-0780-08A30D398B35}"/>
                  </a:ext>
                </a:extLst>
              </p:cNvPr>
              <p:cNvCxnSpPr/>
              <p:nvPr/>
            </p:nvCxnSpPr>
            <p:spPr>
              <a:xfrm>
                <a:off x="2715065" y="457200"/>
                <a:ext cx="685800" cy="323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755C02AE-A4AB-9558-C43A-E71589C16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8216" y="703384"/>
                <a:ext cx="2026920" cy="5638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מיקומי </a:t>
                </a:r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X</a:t>
                </a:r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ו </a:t>
                </a:r>
                <a:r>
                  <a:rPr lang="en-US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של הקיר בסופר ביט מאפ, מתאימים לקיר שהוא אמור לשבור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3">
                <a:extLst>
                  <a:ext uri="{FF2B5EF4-FFF2-40B4-BE49-F238E27FC236}">
                    <a16:creationId xmlns:a16="http://schemas.microsoft.com/office/drawing/2014/main" id="{DF296F86-7FEE-53F4-BE51-299C52460B8D}"/>
                  </a:ext>
                </a:extLst>
              </p:cNvPr>
              <p:cNvCxnSpPr/>
              <p:nvPr/>
            </p:nvCxnSpPr>
            <p:spPr>
              <a:xfrm>
                <a:off x="2679896" y="998806"/>
                <a:ext cx="739140" cy="99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2526AE34-1646-816E-7ACA-2424355BB4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68" y="2018713"/>
                <a:ext cx="2026920" cy="449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פני הפקמן פונים מעלה לכיוון הנכון ביחס לקיר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3">
                <a:extLst>
                  <a:ext uri="{FF2B5EF4-FFF2-40B4-BE49-F238E27FC236}">
                    <a16:creationId xmlns:a16="http://schemas.microsoft.com/office/drawing/2014/main" id="{C0D61577-B2E2-6504-7716-EB62AC34FB7B}"/>
                  </a:ext>
                </a:extLst>
              </p:cNvPr>
              <p:cNvCxnSpPr/>
              <p:nvPr/>
            </p:nvCxnSpPr>
            <p:spPr>
              <a:xfrm flipV="1">
                <a:off x="2053883" y="1949254"/>
                <a:ext cx="1371600" cy="323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027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Signal Tap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שימוש מעניין</a:t>
            </a:r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B54D5B0-FD63-D23A-6D2F-F91C7C65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3" y="1346500"/>
            <a:ext cx="11216854" cy="4165000"/>
          </a:xfrm>
          <a:prstGeom prst="rect">
            <a:avLst/>
          </a:prstGeom>
        </p:spPr>
      </p:pic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C1210ECF-4F0B-FA93-350C-FC8A42BE0595}"/>
              </a:ext>
            </a:extLst>
          </p:cNvPr>
          <p:cNvCxnSpPr>
            <a:cxnSpLocks/>
          </p:cNvCxnSpPr>
          <p:nvPr/>
        </p:nvCxnSpPr>
        <p:spPr>
          <a:xfrm flipH="1">
            <a:off x="4188543" y="2915783"/>
            <a:ext cx="30185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FC6D7C01-52AE-270E-7857-5A28980E9DEB}"/>
              </a:ext>
            </a:extLst>
          </p:cNvPr>
          <p:cNvCxnSpPr>
            <a:cxnSpLocks/>
          </p:cNvCxnSpPr>
          <p:nvPr/>
        </p:nvCxnSpPr>
        <p:spPr>
          <a:xfrm flipH="1">
            <a:off x="1976284" y="5059217"/>
            <a:ext cx="54077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11">
            <a:extLst>
              <a:ext uri="{FF2B5EF4-FFF2-40B4-BE49-F238E27FC236}">
                <a16:creationId xmlns:a16="http://schemas.microsoft.com/office/drawing/2014/main" id="{0E73F4BE-62E9-F5EA-E259-13D03B6C0953}"/>
              </a:ext>
            </a:extLst>
          </p:cNvPr>
          <p:cNvSpPr/>
          <p:nvPr/>
        </p:nvSpPr>
        <p:spPr>
          <a:xfrm>
            <a:off x="487573" y="2824835"/>
            <a:ext cx="3612479" cy="189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DC44D7B-2E34-2110-4881-A48983561ED5}"/>
              </a:ext>
            </a:extLst>
          </p:cNvPr>
          <p:cNvSpPr/>
          <p:nvPr/>
        </p:nvSpPr>
        <p:spPr>
          <a:xfrm>
            <a:off x="487573" y="4927961"/>
            <a:ext cx="1341227" cy="255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0F1D47B-C010-9FA1-4BAB-2B5ADCD7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4" y="1346500"/>
            <a:ext cx="11217600" cy="4423955"/>
          </a:xfrm>
          <a:prstGeom prst="rect">
            <a:avLst/>
          </a:prstGeom>
        </p:spPr>
      </p:pic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B43DB164-455F-48D0-F52A-7B08662C579A}"/>
              </a:ext>
            </a:extLst>
          </p:cNvPr>
          <p:cNvCxnSpPr>
            <a:cxnSpLocks/>
          </p:cNvCxnSpPr>
          <p:nvPr/>
        </p:nvCxnSpPr>
        <p:spPr>
          <a:xfrm flipH="1">
            <a:off x="4587123" y="3044404"/>
            <a:ext cx="30185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6">
            <a:extLst>
              <a:ext uri="{FF2B5EF4-FFF2-40B4-BE49-F238E27FC236}">
                <a16:creationId xmlns:a16="http://schemas.microsoft.com/office/drawing/2014/main" id="{D0AF75AF-1571-BAA2-74B0-4054AE69DA21}"/>
              </a:ext>
            </a:extLst>
          </p:cNvPr>
          <p:cNvSpPr/>
          <p:nvPr/>
        </p:nvSpPr>
        <p:spPr>
          <a:xfrm>
            <a:off x="487575" y="2953457"/>
            <a:ext cx="4011058" cy="189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CC97471F-9472-B1CC-1491-0220D4EF2805}"/>
              </a:ext>
            </a:extLst>
          </p:cNvPr>
          <p:cNvCxnSpPr>
            <a:cxnSpLocks/>
          </p:cNvCxnSpPr>
          <p:nvPr/>
        </p:nvCxnSpPr>
        <p:spPr>
          <a:xfrm flipH="1">
            <a:off x="4587121" y="3870314"/>
            <a:ext cx="30185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A6FF01C6-E832-F764-1B84-1D9DD093F073}"/>
              </a:ext>
            </a:extLst>
          </p:cNvPr>
          <p:cNvSpPr/>
          <p:nvPr/>
        </p:nvSpPr>
        <p:spPr>
          <a:xfrm>
            <a:off x="487573" y="3779367"/>
            <a:ext cx="4011058" cy="189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7264BF0-413C-8FDB-9DE9-FFE9738A6C8D}"/>
              </a:ext>
            </a:extLst>
          </p:cNvPr>
          <p:cNvSpPr txBox="1"/>
          <p:nvPr/>
        </p:nvSpPr>
        <p:spPr>
          <a:xfrm>
            <a:off x="8807116" y="1511166"/>
            <a:ext cx="23870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/>
              <a:t>הקוד לפני התיקון: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D9F88FE0-CFE7-9119-9F57-856D5D940463}"/>
              </a:ext>
            </a:extLst>
          </p:cNvPr>
          <p:cNvSpPr txBox="1"/>
          <p:nvPr/>
        </p:nvSpPr>
        <p:spPr>
          <a:xfrm>
            <a:off x="8806369" y="1825310"/>
            <a:ext cx="23870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/>
              <a:t>הקוד אחרי התיקון:</a:t>
            </a:r>
          </a:p>
        </p:txBody>
      </p:sp>
    </p:spTree>
    <p:extLst>
      <p:ext uri="{BB962C8B-B14F-4D97-AF65-F5344CB8AC3E}">
        <p14:creationId xmlns:p14="http://schemas.microsoft.com/office/powerpoint/2010/main" val="372010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466742" y="312433"/>
            <a:ext cx="72585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תוספות יצירתיות ויעילות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1F23FA9D-EEFC-9B11-FC72-D483A4D3A70F}"/>
              </a:ext>
            </a:extLst>
          </p:cNvPr>
          <p:cNvSpPr txBox="1"/>
          <p:nvPr/>
        </p:nvSpPr>
        <p:spPr>
          <a:xfrm>
            <a:off x="7476685" y="3354078"/>
            <a:ext cx="4084320" cy="7400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u="sng" dirty="0"/>
              <a:t>התנגשויות </a:t>
            </a:r>
            <a:r>
              <a:rPr lang="he-IL" b="1" u="sng" dirty="0" err="1"/>
              <a:t>הפקמן</a:t>
            </a:r>
            <a:r>
              <a:rPr lang="he-IL" b="1" u="sng" dirty="0"/>
              <a:t>: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יחידת </a:t>
            </a:r>
            <a:r>
              <a:rPr lang="en-US" dirty="0" err="1"/>
              <a:t>pacman</a:t>
            </a:r>
            <a:r>
              <a:rPr lang="en-US" dirty="0"/>
              <a:t> collision</a:t>
            </a:r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6CA6868-9250-6345-3EB1-6818CDCD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13" y="5304008"/>
            <a:ext cx="675766" cy="728951"/>
          </a:xfrm>
          <a:prstGeom prst="rect">
            <a:avLst/>
          </a:prstGeom>
        </p:spPr>
      </p:pic>
      <p:pic>
        <p:nvPicPr>
          <p:cNvPr id="3" name="Picture 4" descr="Pacman Red Ghost transparent PNG - StickPNG">
            <a:extLst>
              <a:ext uri="{FF2B5EF4-FFF2-40B4-BE49-F238E27FC236}">
                <a16:creationId xmlns:a16="http://schemas.microsoft.com/office/drawing/2014/main" id="{6EB7079A-7EDC-4030-63BC-346899C1B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798" y="5270424"/>
            <a:ext cx="762535" cy="76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88F54F9-7F21-79AD-CF0C-BD5489CB2DEF}"/>
              </a:ext>
            </a:extLst>
          </p:cNvPr>
          <p:cNvSpPr txBox="1"/>
          <p:nvPr/>
        </p:nvSpPr>
        <p:spPr>
          <a:xfrm>
            <a:off x="7390020" y="1311621"/>
            <a:ext cx="4084320" cy="15710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u="sng" dirty="0"/>
              <a:t>מפלצות נעות אקראית</a:t>
            </a:r>
            <a:r>
              <a:rPr lang="he-IL" b="1" dirty="0"/>
              <a:t>: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מנגנון ה</a:t>
            </a:r>
            <a:r>
              <a:rPr lang="en-US" dirty="0"/>
              <a:t>random</a:t>
            </a:r>
            <a:r>
              <a:rPr lang="he-IL" dirty="0"/>
              <a:t>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מנגנון ה</a:t>
            </a:r>
            <a:r>
              <a:rPr lang="en-US" dirty="0"/>
              <a:t>monster move</a:t>
            </a:r>
            <a:endParaRPr lang="he-IL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השוני בין המפלצות בדגש על ה</a:t>
            </a:r>
            <a:r>
              <a:rPr lang="en-US" dirty="0"/>
              <a:t>move</a:t>
            </a:r>
            <a:endParaRPr lang="he-IL" dirty="0"/>
          </a:p>
        </p:txBody>
      </p:sp>
      <p:pic>
        <p:nvPicPr>
          <p:cNvPr id="6" name="WhatsApp Video 2023-09-13 at 18.30.32">
            <a:hlinkClick r:id="" action="ppaction://media"/>
            <a:extLst>
              <a:ext uri="{FF2B5EF4-FFF2-40B4-BE49-F238E27FC236}">
                <a16:creationId xmlns:a16="http://schemas.microsoft.com/office/drawing/2014/main" id="{237017AD-3559-49E2-67E0-5705A383D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1423"/>
          <a:stretch/>
        </p:blipFill>
        <p:spPr>
          <a:xfrm>
            <a:off x="640003" y="1741062"/>
            <a:ext cx="5695215" cy="36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466742" y="312433"/>
            <a:ext cx="72585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תוספות יצירתיות ויעילות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0BB8449-B6FE-C1BF-9303-EB96F294DE16}"/>
              </a:ext>
            </a:extLst>
          </p:cNvPr>
          <p:cNvSpPr txBox="1"/>
          <p:nvPr/>
        </p:nvSpPr>
        <p:spPr>
          <a:xfrm>
            <a:off x="7408333" y="1313183"/>
            <a:ext cx="399118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u="sng" dirty="0"/>
              <a:t>מחולל אובייקטים אקראיים</a:t>
            </a:r>
            <a:r>
              <a:rPr lang="he-IL" b="1" dirty="0"/>
              <a:t>: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חלוקת המסך ע"י </a:t>
            </a:r>
            <a:r>
              <a:rPr lang="en-US" dirty="0"/>
              <a:t>bit map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מציאת מקום פנוי להשמה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כל אובייקט מופיע בזמנים שונים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 adjustment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8BCE5CCA-AC05-3AFC-BF9F-4BD7E681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3" y="1458289"/>
            <a:ext cx="3383808" cy="2148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תמונה 2">
            <a:hlinkClick r:id="rId3" action="ppaction://hlinksldjump"/>
            <a:extLst>
              <a:ext uri="{FF2B5EF4-FFF2-40B4-BE49-F238E27FC236}">
                <a16:creationId xmlns:a16="http://schemas.microsoft.com/office/drawing/2014/main" id="{9E8ED751-4545-92FB-A95C-DADC95772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680" y="1573704"/>
            <a:ext cx="830997" cy="830997"/>
          </a:xfrm>
          <a:prstGeom prst="rect">
            <a:avLst/>
          </a:prstGeom>
        </p:spPr>
      </p:pic>
      <p:pic>
        <p:nvPicPr>
          <p:cNvPr id="4" name="תמונה 3">
            <a:hlinkClick r:id="rId5" action="ppaction://hlinksldjump"/>
            <a:extLst>
              <a:ext uri="{FF2B5EF4-FFF2-40B4-BE49-F238E27FC236}">
                <a16:creationId xmlns:a16="http://schemas.microsoft.com/office/drawing/2014/main" id="{A5093956-5D15-88B3-A47B-A18288343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069" y="1537963"/>
            <a:ext cx="795256" cy="79525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C979874-1B4A-E3B5-E70D-B52817BB0DEC}"/>
              </a:ext>
            </a:extLst>
          </p:cNvPr>
          <p:cNvSpPr txBox="1"/>
          <p:nvPr/>
        </p:nvSpPr>
        <p:spPr>
          <a:xfrm>
            <a:off x="7315200" y="3429000"/>
            <a:ext cx="4084320" cy="11490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u="sng" dirty="0"/>
              <a:t>מפלצת עוקבת: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מתאימה תנועתה בהתאם למיקום </a:t>
            </a:r>
            <a:r>
              <a:rPr lang="he-IL" dirty="0" err="1"/>
              <a:t>הפקמן</a:t>
            </a:r>
            <a:endParaRPr lang="he-IL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יכולה לנוע בכל הכיוונים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BE1B090-7E43-8B6A-9BAC-8E87172DBBCD}"/>
              </a:ext>
            </a:extLst>
          </p:cNvPr>
          <p:cNvSpPr txBox="1"/>
          <p:nvPr/>
        </p:nvSpPr>
        <p:spPr>
          <a:xfrm>
            <a:off x="6767636" y="4834994"/>
            <a:ext cx="4631884" cy="19800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u="sng" dirty="0"/>
              <a:t>יעילות:</a:t>
            </a:r>
            <a:r>
              <a:rPr lang="en-US" b="1" u="sng" dirty="0"/>
              <a:t> </a:t>
            </a:r>
            <a:endParaRPr lang="he-IL" b="1" u="sng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חיסכון </a:t>
            </a:r>
            <a:r>
              <a:rPr lang="he-IL" dirty="0" err="1"/>
              <a:t>בביטמאפים</a:t>
            </a:r>
            <a:r>
              <a:rPr lang="he-IL" dirty="0"/>
              <a:t> (ספרות, מפלצות </a:t>
            </a:r>
            <a:r>
              <a:rPr lang="he-IL" dirty="0" err="1"/>
              <a:t>ופקמן</a:t>
            </a:r>
            <a:r>
              <a:rPr lang="he-IL" dirty="0"/>
              <a:t>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מכונת </a:t>
            </a:r>
            <a:r>
              <a:rPr lang="en-US" dirty="0"/>
              <a:t>RANDOM</a:t>
            </a:r>
            <a:r>
              <a:rPr lang="he-IL" dirty="0"/>
              <a:t> אחת בלבד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שימוש ב</a:t>
            </a:r>
            <a:r>
              <a:rPr lang="en-US" dirty="0"/>
              <a:t>MIF</a:t>
            </a:r>
            <a:endParaRPr lang="he-IL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223357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ממשקי מערכת (חיבורים)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13DB6-61EE-40BB-A125-92DFA69E780D}"/>
              </a:ext>
            </a:extLst>
          </p:cNvPr>
          <p:cNvSpPr/>
          <p:nvPr/>
        </p:nvSpPr>
        <p:spPr>
          <a:xfrm>
            <a:off x="380999" y="1230617"/>
            <a:ext cx="11430000" cy="5314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66AA13-5D63-4B20-8882-B86C59333CF1}"/>
              </a:ext>
            </a:extLst>
          </p:cNvPr>
          <p:cNvGrpSpPr/>
          <p:nvPr/>
        </p:nvGrpSpPr>
        <p:grpSpPr>
          <a:xfrm>
            <a:off x="1189094" y="1911592"/>
            <a:ext cx="9813809" cy="3034815"/>
            <a:chOff x="1388954" y="1387808"/>
            <a:chExt cx="9813809" cy="3034815"/>
          </a:xfrm>
        </p:grpSpPr>
        <p:sp>
          <p:nvSpPr>
            <p:cNvPr id="17" name="מלבן: פינות מעוגלות 166">
              <a:extLst>
                <a:ext uri="{FF2B5EF4-FFF2-40B4-BE49-F238E27FC236}">
                  <a16:creationId xmlns:a16="http://schemas.microsoft.com/office/drawing/2014/main" id="{C65495E5-D53B-415A-930A-2654D11F9CC6}"/>
                </a:ext>
              </a:extLst>
            </p:cNvPr>
            <p:cNvSpPr/>
            <p:nvPr/>
          </p:nvSpPr>
          <p:spPr>
            <a:xfrm>
              <a:off x="8815884" y="2193377"/>
              <a:ext cx="1449421" cy="5457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(פלט)</a:t>
              </a:r>
              <a:r>
                <a:rPr lang="en-US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Sound</a:t>
              </a:r>
              <a:endParaRPr lang="he-IL" sz="16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מלבן: פינות מעוגלות 172">
              <a:extLst>
                <a:ext uri="{FF2B5EF4-FFF2-40B4-BE49-F238E27FC236}">
                  <a16:creationId xmlns:a16="http://schemas.microsoft.com/office/drawing/2014/main" id="{99F74866-1A19-4CF8-B198-74F73D21FD4D}"/>
                </a:ext>
              </a:extLst>
            </p:cNvPr>
            <p:cNvSpPr/>
            <p:nvPr/>
          </p:nvSpPr>
          <p:spPr>
            <a:xfrm>
              <a:off x="2119495" y="3049028"/>
              <a:ext cx="1449421" cy="57328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(קלט)</a:t>
              </a:r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KBD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4" name="מלבן: פינות מעוגלות 176">
              <a:extLst>
                <a:ext uri="{FF2B5EF4-FFF2-40B4-BE49-F238E27FC236}">
                  <a16:creationId xmlns:a16="http://schemas.microsoft.com/office/drawing/2014/main" id="{F77C9669-8688-4460-9D28-60BA2AC329EC}"/>
                </a:ext>
              </a:extLst>
            </p:cNvPr>
            <p:cNvSpPr/>
            <p:nvPr/>
          </p:nvSpPr>
          <p:spPr>
            <a:xfrm>
              <a:off x="5371288" y="3033501"/>
              <a:ext cx="1449421" cy="5732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(המעבד)</a:t>
              </a:r>
              <a:r>
                <a:rPr lang="en-US" sz="14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DE-10</a:t>
              </a:r>
              <a:endParaRPr lang="he-IL" sz="14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" name="מלבן: פינות מעוגלות 2">
              <a:extLst>
                <a:ext uri="{FF2B5EF4-FFF2-40B4-BE49-F238E27FC236}">
                  <a16:creationId xmlns:a16="http://schemas.microsoft.com/office/drawing/2014/main" id="{F46DF8A1-3A3D-4856-94A4-A9B2EECBF5C2}"/>
                </a:ext>
              </a:extLst>
            </p:cNvPr>
            <p:cNvSpPr/>
            <p:nvPr/>
          </p:nvSpPr>
          <p:spPr>
            <a:xfrm>
              <a:off x="8855355" y="3849342"/>
              <a:ext cx="1449420" cy="57328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מסך (פלט)</a:t>
              </a:r>
            </a:p>
            <a:p>
              <a:pPr algn="ctr"/>
              <a:r>
                <a:rPr lang="he-IL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640</a:t>
              </a:r>
              <a:r>
                <a:rPr lang="en-US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X</a:t>
              </a:r>
              <a:r>
                <a:rPr lang="he-IL" sz="1600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480</a:t>
              </a:r>
            </a:p>
          </p:txBody>
        </p:sp>
        <p:cxnSp>
          <p:nvCxnSpPr>
            <p:cNvPr id="28" name="מחבר חץ ישר 7">
              <a:extLst>
                <a:ext uri="{FF2B5EF4-FFF2-40B4-BE49-F238E27FC236}">
                  <a16:creationId xmlns:a16="http://schemas.microsoft.com/office/drawing/2014/main" id="{12B6540F-0F5B-4438-8F9D-E285A1FFD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477" y="2519989"/>
              <a:ext cx="1626372" cy="62237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חץ ישר 14">
              <a:extLst>
                <a:ext uri="{FF2B5EF4-FFF2-40B4-BE49-F238E27FC236}">
                  <a16:creationId xmlns:a16="http://schemas.microsoft.com/office/drawing/2014/main" id="{C9615C24-1641-4174-94AC-223AD35DA6F6}"/>
                </a:ext>
              </a:extLst>
            </p:cNvPr>
            <p:cNvCxnSpPr>
              <a:cxnSpLocks/>
            </p:cNvCxnSpPr>
            <p:nvPr/>
          </p:nvCxnSpPr>
          <p:spPr>
            <a:xfrm>
              <a:off x="6935316" y="3663351"/>
              <a:ext cx="1722949" cy="428939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חץ ישר 17">
              <a:extLst>
                <a:ext uri="{FF2B5EF4-FFF2-40B4-BE49-F238E27FC236}">
                  <a16:creationId xmlns:a16="http://schemas.microsoft.com/office/drawing/2014/main" id="{B1AE88AB-0742-44FF-B5AD-FED4267EC6D4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7" y="3321478"/>
              <a:ext cx="1461774" cy="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תמונה 5" descr="תמונה שמכילה צילום מסך, עיצוב&#10;&#10;התיאור נוצר באופן אוטומטי">
              <a:extLst>
                <a:ext uri="{FF2B5EF4-FFF2-40B4-BE49-F238E27FC236}">
                  <a16:creationId xmlns:a16="http://schemas.microsoft.com/office/drawing/2014/main" id="{358EE03B-954C-4A29-853F-42531778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88954" y="2879964"/>
              <a:ext cx="760184" cy="633487"/>
            </a:xfrm>
            <a:prstGeom prst="rect">
              <a:avLst/>
            </a:prstGeom>
          </p:spPr>
        </p:pic>
        <p:pic>
          <p:nvPicPr>
            <p:cNvPr id="33" name="גרפיקה 8">
              <a:extLst>
                <a:ext uri="{FF2B5EF4-FFF2-40B4-BE49-F238E27FC236}">
                  <a16:creationId xmlns:a16="http://schemas.microsoft.com/office/drawing/2014/main" id="{EC6C5BE2-6DF1-4B19-BF5C-55E7318B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0131485" y="1387808"/>
              <a:ext cx="1071278" cy="911873"/>
            </a:xfrm>
            <a:prstGeom prst="rect">
              <a:avLst/>
            </a:prstGeom>
          </p:spPr>
        </p:pic>
        <p:pic>
          <p:nvPicPr>
            <p:cNvPr id="34" name="תמונה 10" descr="תמונה שמכילה חשמל, מכשיר פלט, מכשיר תצוגה, תצוגה עם פנל שטוח&#10;&#10;התיאור נוצר באופן אוטומטי">
              <a:extLst>
                <a:ext uri="{FF2B5EF4-FFF2-40B4-BE49-F238E27FC236}">
                  <a16:creationId xmlns:a16="http://schemas.microsoft.com/office/drawing/2014/main" id="{91105907-EAD5-4BE9-B54F-8B5F28AC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flipH="1">
              <a:off x="10356989" y="3513451"/>
              <a:ext cx="700898" cy="663290"/>
            </a:xfrm>
            <a:prstGeom prst="rect">
              <a:avLst/>
            </a:prstGeom>
          </p:spPr>
        </p:pic>
        <p:sp>
          <p:nvSpPr>
            <p:cNvPr id="35" name="תיבת טקסט 19">
              <a:extLst>
                <a:ext uri="{FF2B5EF4-FFF2-40B4-BE49-F238E27FC236}">
                  <a16:creationId xmlns:a16="http://schemas.microsoft.com/office/drawing/2014/main" id="{31C5E631-4324-47CC-931E-DF8DFA980912}"/>
                </a:ext>
              </a:extLst>
            </p:cNvPr>
            <p:cNvSpPr txBox="1"/>
            <p:nvPr/>
          </p:nvSpPr>
          <p:spPr>
            <a:xfrm rot="956686">
              <a:off x="7305373" y="3841074"/>
              <a:ext cx="808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VGA</a:t>
              </a:r>
              <a:endParaRPr lang="he-IL" dirty="0"/>
            </a:p>
          </p:txBody>
        </p:sp>
      </p:grpSp>
      <p:pic>
        <p:nvPicPr>
          <p:cNvPr id="1026" name="Picture 2" descr="Miniaturization - Fpga Computer Vision - Free Transparent PNG Download -  PNGkey">
            <a:extLst>
              <a:ext uri="{FF2B5EF4-FFF2-40B4-BE49-F238E27FC236}">
                <a16:creationId xmlns:a16="http://schemas.microsoft.com/office/drawing/2014/main" id="{F4FDC7D8-DAF8-4E25-BF50-A2AC4C12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22" y="2887064"/>
            <a:ext cx="597911" cy="6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96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466742" y="312433"/>
            <a:ext cx="72585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תוספות יצירתיות ויעילות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5A40E42-B3E8-66FC-E075-4DD43C66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64" y="1991359"/>
            <a:ext cx="11018472" cy="3606801"/>
          </a:xfrm>
          <a:prstGeom prst="rect">
            <a:avLst/>
          </a:prstGeom>
        </p:spPr>
      </p:pic>
      <p:pic>
        <p:nvPicPr>
          <p:cNvPr id="7" name="Picture 4" descr="BACK Arrow | Symbols - Arrow">
            <a:hlinkClick r:id="rId3" action="ppaction://hlinksldjump"/>
            <a:extLst>
              <a:ext uri="{FF2B5EF4-FFF2-40B4-BE49-F238E27FC236}">
                <a16:creationId xmlns:a16="http://schemas.microsoft.com/office/drawing/2014/main" id="{0454EFDD-CF6F-5F4A-8F49-4C859003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4" y="5938730"/>
            <a:ext cx="481634" cy="4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3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סיכום ומסקנות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0A7A64A-A3D2-741D-DFC1-DFD57AD01CA0}"/>
              </a:ext>
            </a:extLst>
          </p:cNvPr>
          <p:cNvSpPr txBox="1"/>
          <p:nvPr/>
        </p:nvSpPr>
        <p:spPr>
          <a:xfrm>
            <a:off x="2194559" y="1311930"/>
            <a:ext cx="9464039" cy="736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he-IL" sz="2400" i="0" u="none" strike="noStrike" kern="1200" normalizeH="0" baseline="0" noProof="0" dirty="0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למדנו על יעילות של חומרה ועל הלוגיקה מאחורי </a:t>
            </a:r>
            <a:r>
              <a:rPr kumimoji="0" lang="he-IL" sz="2400" i="0" u="none" strike="noStrike" kern="1200" normalizeH="0" baseline="0" noProof="0" dirty="0" err="1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שפ</a:t>
            </a: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ת החומרה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system Verilog</a:t>
            </a:r>
            <a:r>
              <a:rPr kumimoji="0" lang="he-IL" sz="2400" i="0" u="none" strike="noStrike" kern="1200" normalizeH="0" baseline="0" noProof="0" dirty="0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r>
              <a:rPr kumimoji="0" lang="he-IL" sz="2400" i="0" u="none" strike="noStrike" kern="1200" normalizeH="0" baseline="0" noProof="0" dirty="0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בזכות </a:t>
            </a:r>
            <a:r>
              <a:rPr kumimoji="0" lang="en-US" sz="2400" i="0" u="none" strike="noStrike" kern="1200" normalizeH="0" baseline="0" noProof="0" dirty="0" err="1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SignalTap</a:t>
            </a:r>
            <a:r>
              <a:rPr kumimoji="0" lang="he-IL" sz="2400" i="0" u="none" strike="noStrike" kern="1200" normalizeH="0" baseline="0" noProof="0" dirty="0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זיהינו תקלות שלא ניתן היה לפרש ללא ניתוח התוכנה.</a:t>
            </a: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he-IL" sz="2400" i="0" u="none" strike="noStrike" kern="1200" normalizeH="0" baseline="0" noProof="0" dirty="0"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גילינו את החשיבות של תכנון מראש ואיך ניתן לפרק משימה גדולה לתתי משימות קטנות ואפשריות. </a:t>
            </a: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endParaRPr kumimoji="0" lang="he-IL" sz="2400" i="0" u="none" strike="noStrike" kern="1200" normalizeH="0" baseline="0" noProof="0" dirty="0"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endParaRPr kumimoji="0" lang="he-IL" sz="2400" i="0" u="none" strike="noStrike" kern="1200" normalizeH="0" baseline="0" noProof="0" dirty="0"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endParaRPr kumimoji="0" lang="he-IL" sz="2400" i="0" u="none" strike="noStrike" kern="1200" normalizeH="0" baseline="0" noProof="0" dirty="0"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r" rtl="1">
              <a:lnSpc>
                <a:spcPct val="200000"/>
              </a:lnSpc>
              <a:buBlip>
                <a:blip r:embed="rId2"/>
              </a:buBlip>
            </a:pPr>
            <a:endParaRPr lang="he-I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3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man - Meme by totosxz :) Memedroid">
            <a:extLst>
              <a:ext uri="{FF2B5EF4-FFF2-40B4-BE49-F238E27FC236}">
                <a16:creationId xmlns:a16="http://schemas.microsoft.com/office/drawing/2014/main" id="{3EF1706E-529E-CB34-13A4-DE49258D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13" y="1541998"/>
            <a:ext cx="4762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A1667B36-1837-5BAE-438F-DF7507DFBD00}"/>
              </a:ext>
            </a:extLst>
          </p:cNvPr>
          <p:cNvSpPr/>
          <p:nvPr/>
        </p:nvSpPr>
        <p:spPr>
          <a:xfrm>
            <a:off x="5871411" y="2059515"/>
            <a:ext cx="5204055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תודה על ההקשבה!</a:t>
            </a:r>
          </a:p>
        </p:txBody>
      </p:sp>
    </p:spTree>
    <p:extLst>
      <p:ext uri="{BB962C8B-B14F-4D97-AF65-F5344CB8AC3E}">
        <p14:creationId xmlns:p14="http://schemas.microsoft.com/office/powerpoint/2010/main" val="11578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חוקי המשחק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2" name="Picture 152">
            <a:extLst>
              <a:ext uri="{FF2B5EF4-FFF2-40B4-BE49-F238E27FC236}">
                <a16:creationId xmlns:a16="http://schemas.microsoft.com/office/drawing/2014/main" id="{CB0568A0-A141-4D66-AFB1-AC871F69F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20636" r="72231" b="62114"/>
          <a:stretch/>
        </p:blipFill>
        <p:spPr>
          <a:xfrm>
            <a:off x="10736926" y="2410010"/>
            <a:ext cx="763749" cy="77609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F6DF093-7EFD-8312-9D97-0E164524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927" y="3622882"/>
            <a:ext cx="763749" cy="76374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AF957E1-EE2A-9C1B-913D-F5E6D7F6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925" y="4823408"/>
            <a:ext cx="763749" cy="76374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55CD11C-FC4B-F6BB-367F-10689FFD9858}"/>
              </a:ext>
            </a:extLst>
          </p:cNvPr>
          <p:cNvSpPr txBox="1"/>
          <p:nvPr/>
        </p:nvSpPr>
        <p:spPr>
          <a:xfrm>
            <a:off x="8249825" y="2613391"/>
            <a:ext cx="22590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קיר קבוע – לא שביר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9C5A5EA-080E-29D3-C2DA-8D90EF89D486}"/>
              </a:ext>
            </a:extLst>
          </p:cNvPr>
          <p:cNvSpPr txBox="1"/>
          <p:nvPr/>
        </p:nvSpPr>
        <p:spPr>
          <a:xfrm>
            <a:off x="8249825" y="3781471"/>
            <a:ext cx="22590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קיר שביר – 2 נקישות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242120A-D81A-08AC-E61F-F42C4E976F97}"/>
              </a:ext>
            </a:extLst>
          </p:cNvPr>
          <p:cNvSpPr txBox="1"/>
          <p:nvPr/>
        </p:nvSpPr>
        <p:spPr>
          <a:xfrm>
            <a:off x="8156519" y="5020616"/>
            <a:ext cx="235233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קיר שביר – נקישה אחת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48D813E-2254-CAEF-E90E-CE5247811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817" y="2410010"/>
            <a:ext cx="762535" cy="844874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64431053-604B-3A90-AE65-196FDAA58FDB}"/>
              </a:ext>
            </a:extLst>
          </p:cNvPr>
          <p:cNvSpPr/>
          <p:nvPr/>
        </p:nvSpPr>
        <p:spPr>
          <a:xfrm>
            <a:off x="9483057" y="1449239"/>
            <a:ext cx="12538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קירות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6F1847CC-4EF2-9824-3567-4C41009DD34C}"/>
              </a:ext>
            </a:extLst>
          </p:cNvPr>
          <p:cNvSpPr/>
          <p:nvPr/>
        </p:nvSpPr>
        <p:spPr>
          <a:xfrm>
            <a:off x="5449007" y="1454599"/>
            <a:ext cx="17540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שדרוגים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DE05241-FCE0-2AB4-F03B-D9C5C1447872}"/>
              </a:ext>
            </a:extLst>
          </p:cNvPr>
          <p:cNvSpPr txBox="1"/>
          <p:nvPr/>
        </p:nvSpPr>
        <p:spPr>
          <a:xfrm>
            <a:off x="4283134" y="2613391"/>
            <a:ext cx="26292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מטבע רגיל – נקודה אחת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5AF4B30-6578-9EA3-9032-1DC5FC822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361" y="3622882"/>
            <a:ext cx="763749" cy="802111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FCFEC61-1E27-867F-C688-17A68514CF6A}"/>
              </a:ext>
            </a:extLst>
          </p:cNvPr>
          <p:cNvSpPr txBox="1"/>
          <p:nvPr/>
        </p:nvSpPr>
        <p:spPr>
          <a:xfrm>
            <a:off x="4325080" y="3781471"/>
            <a:ext cx="26292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שק מטבעות– 11 נקודות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07774E7-9A57-E776-B5A8-F52AA514E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817" y="4823408"/>
            <a:ext cx="763749" cy="763749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612569F-3B49-C3F1-E0E4-9BC6B3B5B444}"/>
              </a:ext>
            </a:extLst>
          </p:cNvPr>
          <p:cNvSpPr txBox="1"/>
          <p:nvPr/>
        </p:nvSpPr>
        <p:spPr>
          <a:xfrm>
            <a:off x="4334300" y="5020616"/>
            <a:ext cx="26292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תוספת זמן – 30 שניות</a:t>
            </a: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EDA748C-644A-3A69-994D-7DF506350540}"/>
              </a:ext>
            </a:extLst>
          </p:cNvPr>
          <p:cNvSpPr/>
          <p:nvPr/>
        </p:nvSpPr>
        <p:spPr>
          <a:xfrm>
            <a:off x="1406855" y="1473849"/>
            <a:ext cx="16482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מפלצות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56D1F1F7-6021-1312-A3B0-23A8C2922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252" y="4429899"/>
            <a:ext cx="776095" cy="776095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731F0BB1-5E16-F189-D4CB-7F966479B4AF}"/>
              </a:ext>
            </a:extLst>
          </p:cNvPr>
          <p:cNvSpPr txBox="1"/>
          <p:nvPr/>
        </p:nvSpPr>
        <p:spPr>
          <a:xfrm>
            <a:off x="600006" y="4667670"/>
            <a:ext cx="26292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צהובה – עוקבת איטית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D887262C-8F9C-5628-6A54-00449D99AE59}"/>
              </a:ext>
            </a:extLst>
          </p:cNvPr>
          <p:cNvSpPr txBox="1"/>
          <p:nvPr/>
        </p:nvSpPr>
        <p:spPr>
          <a:xfrm>
            <a:off x="481955" y="2524765"/>
            <a:ext cx="26292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אדומה – אקראית קווים ישרים</a:t>
            </a: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AC952DEA-6567-230A-B3F1-0BD2740C3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2731" y="3508902"/>
            <a:ext cx="675766" cy="728951"/>
          </a:xfrm>
          <a:prstGeom prst="rect">
            <a:avLst/>
          </a:prstGeom>
        </p:spPr>
      </p:pic>
      <p:pic>
        <p:nvPicPr>
          <p:cNvPr id="1028" name="Picture 4" descr="Pacman Red Ghost transparent PNG - StickPNG">
            <a:extLst>
              <a:ext uri="{FF2B5EF4-FFF2-40B4-BE49-F238E27FC236}">
                <a16:creationId xmlns:a16="http://schemas.microsoft.com/office/drawing/2014/main" id="{829E359E-D49E-4903-978E-1D3F33E4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72" y="2436580"/>
            <a:ext cx="762535" cy="76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D39A93B3-5315-53B5-2328-056B140DF0C6}"/>
              </a:ext>
            </a:extLst>
          </p:cNvPr>
          <p:cNvSpPr txBox="1"/>
          <p:nvPr/>
        </p:nvSpPr>
        <p:spPr>
          <a:xfrm>
            <a:off x="503271" y="3508902"/>
            <a:ext cx="26292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כחולה – אקראית אלכסונים</a:t>
            </a:r>
          </a:p>
        </p:txBody>
      </p:sp>
      <p:pic>
        <p:nvPicPr>
          <p:cNvPr id="28" name="תמונה 27">
            <a:extLst>
              <a:ext uri="{FF2B5EF4-FFF2-40B4-BE49-F238E27FC236}">
                <a16:creationId xmlns:a16="http://schemas.microsoft.com/office/drawing/2014/main" id="{CBDB2486-8E30-15BC-6E19-00955654E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539" y="5536357"/>
            <a:ext cx="661175" cy="736770"/>
          </a:xfrm>
          <a:prstGeom prst="rect">
            <a:avLst/>
          </a:prstGeom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0D7194FC-C5B3-4483-2A2D-DB22E8A7CC80}"/>
              </a:ext>
            </a:extLst>
          </p:cNvPr>
          <p:cNvSpPr txBox="1"/>
          <p:nvPr/>
        </p:nvSpPr>
        <p:spPr>
          <a:xfrm>
            <a:off x="579526" y="5524399"/>
            <a:ext cx="262924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כשהמפלצת הצהובה הופכת ללבנה היא יכולה לעבור דרך קירות</a:t>
            </a:r>
          </a:p>
        </p:txBody>
      </p:sp>
    </p:spTree>
    <p:extLst>
      <p:ext uri="{BB962C8B-B14F-4D97-AF65-F5344CB8AC3E}">
        <p14:creationId xmlns:p14="http://schemas.microsoft.com/office/powerpoint/2010/main" val="414858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צילום מסכי המשחק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pic>
        <p:nvPicPr>
          <p:cNvPr id="4" name="תמונה 3" descr="תמונה שמכילה טקסט, צילום מסך, מלבן, ריבוע&#10;&#10;התיאור נוצר באופן אוטומטי">
            <a:extLst>
              <a:ext uri="{FF2B5EF4-FFF2-40B4-BE49-F238E27FC236}">
                <a16:creationId xmlns:a16="http://schemas.microsoft.com/office/drawing/2014/main" id="{26EB6379-B732-6965-C459-87722B6A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29" y="1337054"/>
            <a:ext cx="4492411" cy="2517499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לוח נקודות&#10;&#10;התיאור נוצר באופן אוטומטי">
            <a:extLst>
              <a:ext uri="{FF2B5EF4-FFF2-40B4-BE49-F238E27FC236}">
                <a16:creationId xmlns:a16="http://schemas.microsoft.com/office/drawing/2014/main" id="{6D95C9EE-03E5-C183-C788-FB9171CC2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3" y="1337055"/>
            <a:ext cx="4302758" cy="2561190"/>
          </a:xfrm>
          <a:prstGeom prst="rect">
            <a:avLst/>
          </a:prstGeom>
        </p:spPr>
      </p:pic>
      <p:pic>
        <p:nvPicPr>
          <p:cNvPr id="9" name="תמונה 8" descr="תמונה שמכילה טקסט, לוח נקודות, צילום מסך">
            <a:extLst>
              <a:ext uri="{FF2B5EF4-FFF2-40B4-BE49-F238E27FC236}">
                <a16:creationId xmlns:a16="http://schemas.microsoft.com/office/drawing/2014/main" id="{5AEAEE5F-4866-CE74-E203-6E3148D51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30" y="3929678"/>
            <a:ext cx="4492411" cy="2551037"/>
          </a:xfrm>
          <a:prstGeom prst="rect">
            <a:avLst/>
          </a:prstGeom>
        </p:spPr>
      </p:pic>
      <p:pic>
        <p:nvPicPr>
          <p:cNvPr id="18" name="תמונה 17" descr="תמונה שמכילה טקסט, צילום מסך, לוח נקודות, מלבן&#10;&#10;התיאור נוצר באופן אוטומטי">
            <a:extLst>
              <a:ext uri="{FF2B5EF4-FFF2-40B4-BE49-F238E27FC236}">
                <a16:creationId xmlns:a16="http://schemas.microsoft.com/office/drawing/2014/main" id="{9FD07180-B3F2-1BFC-CE30-E8E126BED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3" y="4005977"/>
            <a:ext cx="4302758" cy="2433748"/>
          </a:xfrm>
          <a:prstGeom prst="rect">
            <a:avLst/>
          </a:prstGeom>
        </p:spPr>
      </p:pic>
      <p:sp>
        <p:nvSpPr>
          <p:cNvPr id="21" name="בועת דיבור: מלבן 20">
            <a:extLst>
              <a:ext uri="{FF2B5EF4-FFF2-40B4-BE49-F238E27FC236}">
                <a16:creationId xmlns:a16="http://schemas.microsoft.com/office/drawing/2014/main" id="{85638ACD-9FA7-3A33-C5B9-0791B0250D8A}"/>
              </a:ext>
            </a:extLst>
          </p:cNvPr>
          <p:cNvSpPr/>
          <p:nvPr/>
        </p:nvSpPr>
        <p:spPr>
          <a:xfrm>
            <a:off x="376767" y="4463957"/>
            <a:ext cx="861908" cy="1153153"/>
          </a:xfrm>
          <a:prstGeom prst="wedgeRectCallout">
            <a:avLst>
              <a:gd name="adj1" fmla="val 65295"/>
              <a:gd name="adj2" fmla="val -703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62E2BF9-AD83-394F-275E-5E31FFDD695B}"/>
              </a:ext>
            </a:extLst>
          </p:cNvPr>
          <p:cNvSpPr txBox="1"/>
          <p:nvPr/>
        </p:nvSpPr>
        <p:spPr>
          <a:xfrm>
            <a:off x="515620" y="4668598"/>
            <a:ext cx="10075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High score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835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צילום מסכי המשחק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13DB6-61EE-40BB-A125-92DFA69E780D}"/>
              </a:ext>
            </a:extLst>
          </p:cNvPr>
          <p:cNvSpPr/>
          <p:nvPr/>
        </p:nvSpPr>
        <p:spPr>
          <a:xfrm>
            <a:off x="380999" y="1230617"/>
            <a:ext cx="11430000" cy="5314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ysClr val="windowText" lastClr="00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WhatsApp Video 2023-09-13 at 18.30.38">
            <a:hlinkClick r:id="" action="ppaction://media"/>
            <a:extLst>
              <a:ext uri="{FF2B5EF4-FFF2-40B4-BE49-F238E27FC236}">
                <a16:creationId xmlns:a16="http://schemas.microsoft.com/office/drawing/2014/main" id="{0D5AF839-CE50-994F-16FC-48F359EF13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892" b="2563"/>
          <a:stretch/>
        </p:blipFill>
        <p:spPr>
          <a:xfrm>
            <a:off x="2105659" y="1361563"/>
            <a:ext cx="7980680" cy="50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933700" y="312433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הוראות הפעלה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ED02DF-4113-4FF0-B62B-EE3604F2ACB4}"/>
              </a:ext>
            </a:extLst>
          </p:cNvPr>
          <p:cNvGrpSpPr/>
          <p:nvPr/>
        </p:nvGrpSpPr>
        <p:grpSpPr>
          <a:xfrm>
            <a:off x="640546" y="1446273"/>
            <a:ext cx="8011445" cy="4883637"/>
            <a:chOff x="678646" y="1517689"/>
            <a:chExt cx="8011445" cy="488363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CC14C47-0B67-4766-A923-3C1BB405F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398" y="1517689"/>
              <a:ext cx="3671147" cy="4883637"/>
            </a:xfrm>
            <a:prstGeom prst="rect">
              <a:avLst/>
            </a:prstGeom>
          </p:spPr>
        </p:pic>
        <p:sp>
          <p:nvSpPr>
            <p:cNvPr id="39" name="מלבן 1">
              <a:extLst>
                <a:ext uri="{FF2B5EF4-FFF2-40B4-BE49-F238E27FC236}">
                  <a16:creationId xmlns:a16="http://schemas.microsoft.com/office/drawing/2014/main" id="{E28D7444-CE04-4310-A3C2-4B9E99618551}"/>
                </a:ext>
              </a:extLst>
            </p:cNvPr>
            <p:cNvSpPr/>
            <p:nvPr/>
          </p:nvSpPr>
          <p:spPr>
            <a:xfrm>
              <a:off x="5820978" y="4620337"/>
              <a:ext cx="695439" cy="1464163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מלבן 2">
              <a:extLst>
                <a:ext uri="{FF2B5EF4-FFF2-40B4-BE49-F238E27FC236}">
                  <a16:creationId xmlns:a16="http://schemas.microsoft.com/office/drawing/2014/main" id="{07228924-E755-4904-9179-060CDE70C99D}"/>
                </a:ext>
              </a:extLst>
            </p:cNvPr>
            <p:cNvSpPr/>
            <p:nvPr/>
          </p:nvSpPr>
          <p:spPr>
            <a:xfrm>
              <a:off x="7322174" y="5070375"/>
              <a:ext cx="1152260" cy="622572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מקוש</a:t>
              </a:r>
            </a:p>
          </p:txBody>
        </p:sp>
        <p:sp>
          <p:nvSpPr>
            <p:cNvPr id="41" name="מלבן 5">
              <a:extLst>
                <a:ext uri="{FF2B5EF4-FFF2-40B4-BE49-F238E27FC236}">
                  <a16:creationId xmlns:a16="http://schemas.microsoft.com/office/drawing/2014/main" id="{0E6CF192-DC9D-4119-9A62-7CC87EA1D496}"/>
                </a:ext>
              </a:extLst>
            </p:cNvPr>
            <p:cNvSpPr/>
            <p:nvPr/>
          </p:nvSpPr>
          <p:spPr>
            <a:xfrm>
              <a:off x="3705879" y="5381660"/>
              <a:ext cx="750277" cy="619093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מלבן 6">
              <a:extLst>
                <a:ext uri="{FF2B5EF4-FFF2-40B4-BE49-F238E27FC236}">
                  <a16:creationId xmlns:a16="http://schemas.microsoft.com/office/drawing/2014/main" id="{BA874164-7C96-456D-9B4E-69F257C60FF2}"/>
                </a:ext>
              </a:extLst>
            </p:cNvPr>
            <p:cNvSpPr/>
            <p:nvPr/>
          </p:nvSpPr>
          <p:spPr>
            <a:xfrm>
              <a:off x="678646" y="5651214"/>
              <a:ext cx="1524000" cy="622572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START PLAY</a:t>
              </a:r>
              <a:endParaRPr lang="he-IL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" name="מלבן 7">
              <a:extLst>
                <a:ext uri="{FF2B5EF4-FFF2-40B4-BE49-F238E27FC236}">
                  <a16:creationId xmlns:a16="http://schemas.microsoft.com/office/drawing/2014/main" id="{22525CD2-0D57-488E-8DDC-049A004E2496}"/>
                </a:ext>
              </a:extLst>
            </p:cNvPr>
            <p:cNvSpPr/>
            <p:nvPr/>
          </p:nvSpPr>
          <p:spPr>
            <a:xfrm>
              <a:off x="4449766" y="4660390"/>
              <a:ext cx="646295" cy="67090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מלבן 8">
              <a:extLst>
                <a:ext uri="{FF2B5EF4-FFF2-40B4-BE49-F238E27FC236}">
                  <a16:creationId xmlns:a16="http://schemas.microsoft.com/office/drawing/2014/main" id="{C0A07F2A-B85B-4945-B8F5-2ABEF532C4A6}"/>
                </a:ext>
              </a:extLst>
            </p:cNvPr>
            <p:cNvSpPr/>
            <p:nvPr/>
          </p:nvSpPr>
          <p:spPr>
            <a:xfrm>
              <a:off x="849190" y="3924619"/>
              <a:ext cx="1524000" cy="62257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תנועת </a:t>
              </a:r>
              <a:r>
                <a:rPr lang="he-IL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פקמן</a:t>
              </a:r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שמאלה</a:t>
              </a:r>
              <a:endParaRPr lang="he-IL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" name="מלבן 9">
              <a:extLst>
                <a:ext uri="{FF2B5EF4-FFF2-40B4-BE49-F238E27FC236}">
                  <a16:creationId xmlns:a16="http://schemas.microsoft.com/office/drawing/2014/main" id="{62F28164-401E-44B3-91D6-9CAA6E1CF8EC}"/>
                </a:ext>
              </a:extLst>
            </p:cNvPr>
            <p:cNvSpPr/>
            <p:nvPr/>
          </p:nvSpPr>
          <p:spPr>
            <a:xfrm>
              <a:off x="5093887" y="3990933"/>
              <a:ext cx="711749" cy="6777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מלבן 10">
              <a:extLst>
                <a:ext uri="{FF2B5EF4-FFF2-40B4-BE49-F238E27FC236}">
                  <a16:creationId xmlns:a16="http://schemas.microsoft.com/office/drawing/2014/main" id="{279D127C-E125-486B-8DA0-B3BFF2732992}"/>
                </a:ext>
              </a:extLst>
            </p:cNvPr>
            <p:cNvSpPr/>
            <p:nvPr/>
          </p:nvSpPr>
          <p:spPr>
            <a:xfrm>
              <a:off x="3772115" y="4015441"/>
              <a:ext cx="646295" cy="64495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מלבן 11">
              <a:extLst>
                <a:ext uri="{FF2B5EF4-FFF2-40B4-BE49-F238E27FC236}">
                  <a16:creationId xmlns:a16="http://schemas.microsoft.com/office/drawing/2014/main" id="{92850203-0D83-41E1-B3A6-D2965052CEC4}"/>
                </a:ext>
              </a:extLst>
            </p:cNvPr>
            <p:cNvSpPr/>
            <p:nvPr/>
          </p:nvSpPr>
          <p:spPr>
            <a:xfrm>
              <a:off x="4491161" y="3336719"/>
              <a:ext cx="646294" cy="62257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מלבן 12">
              <a:extLst>
                <a:ext uri="{FF2B5EF4-FFF2-40B4-BE49-F238E27FC236}">
                  <a16:creationId xmlns:a16="http://schemas.microsoft.com/office/drawing/2014/main" id="{1FC7C370-D135-422A-A6C5-2B262503990E}"/>
                </a:ext>
              </a:extLst>
            </p:cNvPr>
            <p:cNvSpPr/>
            <p:nvPr/>
          </p:nvSpPr>
          <p:spPr>
            <a:xfrm>
              <a:off x="7166091" y="4018522"/>
              <a:ext cx="1524000" cy="62257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תנועת </a:t>
              </a:r>
              <a:r>
                <a:rPr lang="he-IL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פקמן</a:t>
              </a:r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ימינה</a:t>
              </a:r>
              <a:endParaRPr lang="he-IL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9" name="מלבן 13">
              <a:extLst>
                <a:ext uri="{FF2B5EF4-FFF2-40B4-BE49-F238E27FC236}">
                  <a16:creationId xmlns:a16="http://schemas.microsoft.com/office/drawing/2014/main" id="{225AB2F5-F600-4C9B-B009-60CDF6321DE7}"/>
                </a:ext>
              </a:extLst>
            </p:cNvPr>
            <p:cNvSpPr/>
            <p:nvPr/>
          </p:nvSpPr>
          <p:spPr>
            <a:xfrm>
              <a:off x="871531" y="2284260"/>
              <a:ext cx="1524000" cy="62257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תנועת </a:t>
              </a:r>
              <a:r>
                <a:rPr lang="he-IL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פקמן</a:t>
              </a:r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מעלה</a:t>
              </a:r>
              <a:endParaRPr lang="he-IL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0" name="מלבן 14">
              <a:extLst>
                <a:ext uri="{FF2B5EF4-FFF2-40B4-BE49-F238E27FC236}">
                  <a16:creationId xmlns:a16="http://schemas.microsoft.com/office/drawing/2014/main" id="{E9AC6541-07FC-4CB8-ADB6-0428CF693C72}"/>
                </a:ext>
              </a:extLst>
            </p:cNvPr>
            <p:cNvSpPr/>
            <p:nvPr/>
          </p:nvSpPr>
          <p:spPr>
            <a:xfrm>
              <a:off x="828622" y="4737791"/>
              <a:ext cx="1524000" cy="62257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תנועת </a:t>
              </a:r>
              <a:r>
                <a:rPr lang="he-IL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פקמן</a:t>
              </a:r>
              <a:r>
                <a:rPr lang="he-IL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מטה</a:t>
              </a:r>
              <a:endParaRPr lang="he-IL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51" name="מחבר חץ ישר 16">
              <a:extLst>
                <a:ext uri="{FF2B5EF4-FFF2-40B4-BE49-F238E27FC236}">
                  <a16:creationId xmlns:a16="http://schemas.microsoft.com/office/drawing/2014/main" id="{2BEE2D9D-52AB-407A-A667-D295D725E456}"/>
                </a:ext>
              </a:extLst>
            </p:cNvPr>
            <p:cNvCxnSpPr>
              <a:cxnSpLocks/>
            </p:cNvCxnSpPr>
            <p:nvPr/>
          </p:nvCxnSpPr>
          <p:spPr>
            <a:xfrm>
              <a:off x="5964151" y="4264308"/>
              <a:ext cx="1139909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חץ ישר 17">
              <a:extLst>
                <a:ext uri="{FF2B5EF4-FFF2-40B4-BE49-F238E27FC236}">
                  <a16:creationId xmlns:a16="http://schemas.microsoft.com/office/drawing/2014/main" id="{88064C6D-47CA-4159-9174-C71EBAB9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867" y="2611788"/>
              <a:ext cx="1977908" cy="710735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חץ ישר 20">
              <a:extLst>
                <a:ext uri="{FF2B5EF4-FFF2-40B4-BE49-F238E27FC236}">
                  <a16:creationId xmlns:a16="http://schemas.microsoft.com/office/drawing/2014/main" id="{3A40CF92-2A20-4646-B61D-1408D8302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0361" y="4992928"/>
              <a:ext cx="2068049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חץ ישר 23">
              <a:extLst>
                <a:ext uri="{FF2B5EF4-FFF2-40B4-BE49-F238E27FC236}">
                  <a16:creationId xmlns:a16="http://schemas.microsoft.com/office/drawing/2014/main" id="{646C9223-9193-450C-A42D-91FDA3A10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576" y="4280083"/>
              <a:ext cx="1320303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חץ ישר 27">
              <a:extLst>
                <a:ext uri="{FF2B5EF4-FFF2-40B4-BE49-F238E27FC236}">
                  <a16:creationId xmlns:a16="http://schemas.microsoft.com/office/drawing/2014/main" id="{D9FE9754-9EB3-4EE2-B348-C9BAE76C8DB8}"/>
                </a:ext>
              </a:extLst>
            </p:cNvPr>
            <p:cNvCxnSpPr>
              <a:cxnSpLocks/>
            </p:cNvCxnSpPr>
            <p:nvPr/>
          </p:nvCxnSpPr>
          <p:spPr>
            <a:xfrm>
              <a:off x="6564545" y="5381661"/>
              <a:ext cx="657457" cy="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חץ ישר 29">
              <a:extLst>
                <a:ext uri="{FF2B5EF4-FFF2-40B4-BE49-F238E27FC236}">
                  <a16:creationId xmlns:a16="http://schemas.microsoft.com/office/drawing/2014/main" id="{BDD6DEB9-9DA4-4E8F-B22B-DF372FCD5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7144" y="5752347"/>
              <a:ext cx="1369296" cy="11267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תיבת טקסט 5122">
            <a:extLst>
              <a:ext uri="{FF2B5EF4-FFF2-40B4-BE49-F238E27FC236}">
                <a16:creationId xmlns:a16="http://schemas.microsoft.com/office/drawing/2014/main" id="{6C8E0DC7-3542-4DF3-B6AB-65F632E59DC4}"/>
              </a:ext>
            </a:extLst>
          </p:cNvPr>
          <p:cNvSpPr txBox="1"/>
          <p:nvPr/>
        </p:nvSpPr>
        <p:spPr>
          <a:xfrm>
            <a:off x="6838950" y="1192137"/>
            <a:ext cx="4948606" cy="21182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מטרת המשחק </a:t>
            </a:r>
            <a:r>
              <a:rPr 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– לאסוף כמה שיותר נקודות תוך</a:t>
            </a:r>
          </a:p>
          <a:p>
            <a:pPr algn="r">
              <a:lnSpc>
                <a:spcPct val="150000"/>
              </a:lnSpc>
            </a:pPr>
            <a:r>
              <a:rPr 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100 שניות מבלי להתנגש באף אחת מהמפלצות. </a:t>
            </a:r>
          </a:p>
          <a:p>
            <a:pPr algn="r">
              <a:lnSpc>
                <a:spcPct val="150000"/>
              </a:lnSpc>
            </a:pPr>
            <a:r>
              <a:rPr lang="he-IL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הפסד במשחק </a:t>
            </a:r>
            <a:r>
              <a:rPr 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– התנגשות במפלצת או סיום הזמן</a:t>
            </a:r>
          </a:p>
          <a:p>
            <a:pPr algn="r">
              <a:lnSpc>
                <a:spcPct val="150000"/>
              </a:lnSpc>
            </a:pPr>
            <a:endParaRPr lang="he-IL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r">
              <a:lnSpc>
                <a:spcPct val="150000"/>
              </a:lnSpc>
            </a:pPr>
            <a:endParaRPr lang="he-IL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800" b="0" i="0" u="none" strike="noStrike" kern="1200" cap="none" spc="0" normalizeH="0" baseline="0" noProof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Guttman Haim-Condensed" panose="02010401010101010101" pitchFamily="2" charset="-79"/>
              </a:rPr>
              <a:t>סכמת מלבנים</a:t>
            </a:r>
            <a:endParaRPr kumimoji="0" lang="he-IL" sz="4800" b="0" i="0" u="none" strike="noStrike" kern="1200" cap="none" spc="0" normalizeH="0" baseline="0" noProof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uttman Haim-Condensed" panose="02010401010101010101" pitchFamily="2" charset="-79"/>
              <a:ea typeface="+mn-ea"/>
              <a:cs typeface="Guttman Haim-Condensed" panose="02010401010101010101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13DB6-61EE-40BB-A125-92DFA69E780D}"/>
              </a:ext>
            </a:extLst>
          </p:cNvPr>
          <p:cNvSpPr/>
          <p:nvPr/>
        </p:nvSpPr>
        <p:spPr>
          <a:xfrm>
            <a:off x="219075" y="1128953"/>
            <a:ext cx="11849100" cy="5605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מלבן: פינות מעוגלות 158">
            <a:extLst>
              <a:ext uri="{FF2B5EF4-FFF2-40B4-BE49-F238E27FC236}">
                <a16:creationId xmlns:a16="http://schemas.microsoft.com/office/drawing/2014/main" id="{8104A17E-E7F0-4EC6-BBB4-769D2A1904F6}"/>
              </a:ext>
            </a:extLst>
          </p:cNvPr>
          <p:cNvSpPr/>
          <p:nvPr/>
        </p:nvSpPr>
        <p:spPr>
          <a:xfrm>
            <a:off x="8987482" y="1262759"/>
            <a:ext cx="1322961" cy="52659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MUX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מלבן: פינות מעוגלות 159">
            <a:extLst>
              <a:ext uri="{FF2B5EF4-FFF2-40B4-BE49-F238E27FC236}">
                <a16:creationId xmlns:a16="http://schemas.microsoft.com/office/drawing/2014/main" id="{C6E47C9A-B1BA-4919-B5F5-4A0F0BF50CFB}"/>
              </a:ext>
            </a:extLst>
          </p:cNvPr>
          <p:cNvSpPr/>
          <p:nvPr/>
        </p:nvSpPr>
        <p:spPr>
          <a:xfrm>
            <a:off x="10568618" y="3297789"/>
            <a:ext cx="1127505" cy="6224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VGA Controller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" name="מלבן: פינות מעוגלות 160">
            <a:extLst>
              <a:ext uri="{FF2B5EF4-FFF2-40B4-BE49-F238E27FC236}">
                <a16:creationId xmlns:a16="http://schemas.microsoft.com/office/drawing/2014/main" id="{D57EFD29-E787-4062-8100-3856915B51D8}"/>
              </a:ext>
            </a:extLst>
          </p:cNvPr>
          <p:cNvSpPr/>
          <p:nvPr/>
        </p:nvSpPr>
        <p:spPr>
          <a:xfrm>
            <a:off x="3372636" y="1764893"/>
            <a:ext cx="989763" cy="57328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MIF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" name="מלבן: פינות מעוגלות 166">
            <a:extLst>
              <a:ext uri="{FF2B5EF4-FFF2-40B4-BE49-F238E27FC236}">
                <a16:creationId xmlns:a16="http://schemas.microsoft.com/office/drawing/2014/main" id="{85FB6B06-D7CC-47DF-9FCC-43DDF39FB8AB}"/>
              </a:ext>
            </a:extLst>
          </p:cNvPr>
          <p:cNvSpPr/>
          <p:nvPr/>
        </p:nvSpPr>
        <p:spPr>
          <a:xfrm>
            <a:off x="10489395" y="1404863"/>
            <a:ext cx="1206728" cy="54571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Sound Unit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" name="מלבן: פינות מעוגלות 172">
            <a:extLst>
              <a:ext uri="{FF2B5EF4-FFF2-40B4-BE49-F238E27FC236}">
                <a16:creationId xmlns:a16="http://schemas.microsoft.com/office/drawing/2014/main" id="{C9050B7B-67AB-4212-839F-B94C27AF0E82}"/>
              </a:ext>
            </a:extLst>
          </p:cNvPr>
          <p:cNvSpPr/>
          <p:nvPr/>
        </p:nvSpPr>
        <p:spPr>
          <a:xfrm>
            <a:off x="1873892" y="1355407"/>
            <a:ext cx="1275854" cy="57328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KBD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0" name="מלבן: פינות מעוגלות 179">
            <a:extLst>
              <a:ext uri="{FF2B5EF4-FFF2-40B4-BE49-F238E27FC236}">
                <a16:creationId xmlns:a16="http://schemas.microsoft.com/office/drawing/2014/main" id="{61D6F18C-9F56-41AA-9216-2DC079FE1837}"/>
              </a:ext>
            </a:extLst>
          </p:cNvPr>
          <p:cNvSpPr/>
          <p:nvPr/>
        </p:nvSpPr>
        <p:spPr>
          <a:xfrm>
            <a:off x="498308" y="1351036"/>
            <a:ext cx="1092408" cy="57328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Clk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D8865-F8A6-4BFA-9718-7050C0C6F269}"/>
              </a:ext>
            </a:extLst>
          </p:cNvPr>
          <p:cNvGrpSpPr/>
          <p:nvPr/>
        </p:nvGrpSpPr>
        <p:grpSpPr>
          <a:xfrm>
            <a:off x="4763841" y="4032620"/>
            <a:ext cx="2500919" cy="1486769"/>
            <a:chOff x="6173742" y="4637216"/>
            <a:chExt cx="2500919" cy="1486769"/>
          </a:xfrm>
        </p:grpSpPr>
        <p:sp>
          <p:nvSpPr>
            <p:cNvPr id="21" name="מלבן: פינות מעוגלות 181">
              <a:extLst>
                <a:ext uri="{FF2B5EF4-FFF2-40B4-BE49-F238E27FC236}">
                  <a16:creationId xmlns:a16="http://schemas.microsoft.com/office/drawing/2014/main" id="{ACEDD5E1-88A2-4059-A231-478437F794A7}"/>
                </a:ext>
              </a:extLst>
            </p:cNvPr>
            <p:cNvSpPr/>
            <p:nvPr/>
          </p:nvSpPr>
          <p:spPr>
            <a:xfrm>
              <a:off x="6173742" y="4637216"/>
              <a:ext cx="2500919" cy="148676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Score and Time Display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מלבן: פינות מעוגלות 12">
              <a:extLst>
                <a:ext uri="{FF2B5EF4-FFF2-40B4-BE49-F238E27FC236}">
                  <a16:creationId xmlns:a16="http://schemas.microsoft.com/office/drawing/2014/main" id="{57011E88-6726-483F-84EB-38156B946EE9}"/>
                </a:ext>
              </a:extLst>
            </p:cNvPr>
            <p:cNvSpPr/>
            <p:nvPr/>
          </p:nvSpPr>
          <p:spPr>
            <a:xfrm>
              <a:off x="6626081" y="5585190"/>
              <a:ext cx="1589042" cy="43494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Score Display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8" name="מלבן: פינות מעוגלות 13">
              <a:extLst>
                <a:ext uri="{FF2B5EF4-FFF2-40B4-BE49-F238E27FC236}">
                  <a16:creationId xmlns:a16="http://schemas.microsoft.com/office/drawing/2014/main" id="{7DDAF641-F11E-4C2D-B001-99AC8FF9BE26}"/>
                </a:ext>
              </a:extLst>
            </p:cNvPr>
            <p:cNvSpPr/>
            <p:nvPr/>
          </p:nvSpPr>
          <p:spPr>
            <a:xfrm>
              <a:off x="6629997" y="5090580"/>
              <a:ext cx="1589042" cy="43494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Time Display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ECFA61-40C8-46B3-9249-44EBF0C39D84}"/>
              </a:ext>
            </a:extLst>
          </p:cNvPr>
          <p:cNvGrpSpPr/>
          <p:nvPr/>
        </p:nvGrpSpPr>
        <p:grpSpPr>
          <a:xfrm>
            <a:off x="4847548" y="2430663"/>
            <a:ext cx="2189154" cy="1564539"/>
            <a:chOff x="5029526" y="1261966"/>
            <a:chExt cx="3358481" cy="1564539"/>
          </a:xfrm>
        </p:grpSpPr>
        <p:sp>
          <p:nvSpPr>
            <p:cNvPr id="22" name="מלבן: פינות מעוגלות 188">
              <a:extLst>
                <a:ext uri="{FF2B5EF4-FFF2-40B4-BE49-F238E27FC236}">
                  <a16:creationId xmlns:a16="http://schemas.microsoft.com/office/drawing/2014/main" id="{EB7D3CBA-111B-4272-9786-C452B5F97A6D}"/>
                </a:ext>
              </a:extLst>
            </p:cNvPr>
            <p:cNvSpPr/>
            <p:nvPr/>
          </p:nvSpPr>
          <p:spPr>
            <a:xfrm>
              <a:off x="5029526" y="1261966"/>
              <a:ext cx="3358481" cy="156453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Objects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מלבן: פינות מעוגלות 17">
              <a:extLst>
                <a:ext uri="{FF2B5EF4-FFF2-40B4-BE49-F238E27FC236}">
                  <a16:creationId xmlns:a16="http://schemas.microsoft.com/office/drawing/2014/main" id="{F394FD57-0317-490B-A526-383A67407A29}"/>
                </a:ext>
              </a:extLst>
            </p:cNvPr>
            <p:cNvSpPr/>
            <p:nvPr/>
          </p:nvSpPr>
          <p:spPr>
            <a:xfrm>
              <a:off x="5404920" y="1734278"/>
              <a:ext cx="2597437" cy="4349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Power ups</a:t>
              </a:r>
              <a:endPara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34" name="מלבן: פינות מעוגלות 19">
              <a:extLst>
                <a:ext uri="{FF2B5EF4-FFF2-40B4-BE49-F238E27FC236}">
                  <a16:creationId xmlns:a16="http://schemas.microsoft.com/office/drawing/2014/main" id="{BFD3F30F-A5C0-4B56-9055-12ED79285D8B}"/>
                </a:ext>
              </a:extLst>
            </p:cNvPr>
            <p:cNvSpPr/>
            <p:nvPr/>
          </p:nvSpPr>
          <p:spPr>
            <a:xfrm>
              <a:off x="5421500" y="2250367"/>
              <a:ext cx="2616287" cy="4349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Random Walls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36" name="מחבר חץ ישר 22">
            <a:extLst>
              <a:ext uri="{FF2B5EF4-FFF2-40B4-BE49-F238E27FC236}">
                <a16:creationId xmlns:a16="http://schemas.microsoft.com/office/drawing/2014/main" id="{DCF1000C-5617-4930-84E9-8EB17168339E}"/>
              </a:ext>
            </a:extLst>
          </p:cNvPr>
          <p:cNvCxnSpPr>
            <a:cxnSpLocks/>
          </p:cNvCxnSpPr>
          <p:nvPr/>
        </p:nvCxnSpPr>
        <p:spPr>
          <a:xfrm>
            <a:off x="2415971" y="1970384"/>
            <a:ext cx="0" cy="44089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חץ ישר 157">
            <a:extLst>
              <a:ext uri="{FF2B5EF4-FFF2-40B4-BE49-F238E27FC236}">
                <a16:creationId xmlns:a16="http://schemas.microsoft.com/office/drawing/2014/main" id="{377E69EE-57C6-4F7D-9EAB-770FA574DC4C}"/>
              </a:ext>
            </a:extLst>
          </p:cNvPr>
          <p:cNvCxnSpPr>
            <a:cxnSpLocks/>
          </p:cNvCxnSpPr>
          <p:nvPr/>
        </p:nvCxnSpPr>
        <p:spPr>
          <a:xfrm>
            <a:off x="8272036" y="1780771"/>
            <a:ext cx="696704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162">
            <a:extLst>
              <a:ext uri="{FF2B5EF4-FFF2-40B4-BE49-F238E27FC236}">
                <a16:creationId xmlns:a16="http://schemas.microsoft.com/office/drawing/2014/main" id="{4EB4E8AD-48BF-4E59-B001-D961FD10DEC5}"/>
              </a:ext>
            </a:extLst>
          </p:cNvPr>
          <p:cNvCxnSpPr>
            <a:cxnSpLocks/>
          </p:cNvCxnSpPr>
          <p:nvPr/>
        </p:nvCxnSpPr>
        <p:spPr>
          <a:xfrm>
            <a:off x="7420448" y="4959079"/>
            <a:ext cx="1497113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חץ ישר 165">
            <a:extLst>
              <a:ext uri="{FF2B5EF4-FFF2-40B4-BE49-F238E27FC236}">
                <a16:creationId xmlns:a16="http://schemas.microsoft.com/office/drawing/2014/main" id="{F7BA8116-7572-4AB9-9279-CF84F5C15AD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347642" y="3598338"/>
            <a:ext cx="220976" cy="10674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219">
            <a:extLst>
              <a:ext uri="{FF2B5EF4-FFF2-40B4-BE49-F238E27FC236}">
                <a16:creationId xmlns:a16="http://schemas.microsoft.com/office/drawing/2014/main" id="{8F1DA977-6317-43A5-B0C2-79F273307802}"/>
              </a:ext>
            </a:extLst>
          </p:cNvPr>
          <p:cNvCxnSpPr>
            <a:cxnSpLocks/>
          </p:cNvCxnSpPr>
          <p:nvPr/>
        </p:nvCxnSpPr>
        <p:spPr>
          <a:xfrm>
            <a:off x="4143469" y="4359116"/>
            <a:ext cx="550451" cy="23083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חץ ישר 223">
            <a:extLst>
              <a:ext uri="{FF2B5EF4-FFF2-40B4-BE49-F238E27FC236}">
                <a16:creationId xmlns:a16="http://schemas.microsoft.com/office/drawing/2014/main" id="{DE6532AE-EA8D-4DE8-B559-355C2E69A81B}"/>
              </a:ext>
            </a:extLst>
          </p:cNvPr>
          <p:cNvCxnSpPr>
            <a:cxnSpLocks/>
          </p:cNvCxnSpPr>
          <p:nvPr/>
        </p:nvCxnSpPr>
        <p:spPr>
          <a:xfrm flipV="1">
            <a:off x="3197796" y="1664881"/>
            <a:ext cx="1552065" cy="1284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F2E739-632E-46DF-9800-714F7B37400E}"/>
              </a:ext>
            </a:extLst>
          </p:cNvPr>
          <p:cNvGrpSpPr/>
          <p:nvPr/>
        </p:nvGrpSpPr>
        <p:grpSpPr>
          <a:xfrm>
            <a:off x="4892136" y="1355407"/>
            <a:ext cx="3358482" cy="988239"/>
            <a:chOff x="5029527" y="1261966"/>
            <a:chExt cx="3358482" cy="988239"/>
          </a:xfrm>
          <a:solidFill>
            <a:srgbClr val="FDFD7B"/>
          </a:solidFill>
        </p:grpSpPr>
        <p:sp>
          <p:nvSpPr>
            <p:cNvPr id="58" name="מלבן: פינות מעוגלות 188">
              <a:extLst>
                <a:ext uri="{FF2B5EF4-FFF2-40B4-BE49-F238E27FC236}">
                  <a16:creationId xmlns:a16="http://schemas.microsoft.com/office/drawing/2014/main" id="{05598A1B-5268-432E-87FF-F71DC4C841A9}"/>
                </a:ext>
              </a:extLst>
            </p:cNvPr>
            <p:cNvSpPr/>
            <p:nvPr/>
          </p:nvSpPr>
          <p:spPr>
            <a:xfrm>
              <a:off x="5029527" y="1261966"/>
              <a:ext cx="3358482" cy="98823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Pacman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מלבן: פינות מעוגלות 17">
              <a:extLst>
                <a:ext uri="{FF2B5EF4-FFF2-40B4-BE49-F238E27FC236}">
                  <a16:creationId xmlns:a16="http://schemas.microsoft.com/office/drawing/2014/main" id="{B84EF9A5-ADDD-47E7-A4A9-1411F112CCCC}"/>
                </a:ext>
              </a:extLst>
            </p:cNvPr>
            <p:cNvSpPr/>
            <p:nvPr/>
          </p:nvSpPr>
          <p:spPr>
            <a:xfrm>
              <a:off x="5175426" y="1665554"/>
              <a:ext cx="854865" cy="43494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Pacman move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62" name="מלבן: פינות מעוגלות 18">
              <a:extLst>
                <a:ext uri="{FF2B5EF4-FFF2-40B4-BE49-F238E27FC236}">
                  <a16:creationId xmlns:a16="http://schemas.microsoft.com/office/drawing/2014/main" id="{9A6D7C2C-4FA5-48FB-9348-D32713B7D1CA}"/>
                </a:ext>
              </a:extLst>
            </p:cNvPr>
            <p:cNvSpPr/>
            <p:nvPr/>
          </p:nvSpPr>
          <p:spPr>
            <a:xfrm>
              <a:off x="6260481" y="1659472"/>
              <a:ext cx="854865" cy="43494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Pacman collision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63" name="מלבן: פינות מעוגלות 19">
              <a:extLst>
                <a:ext uri="{FF2B5EF4-FFF2-40B4-BE49-F238E27FC236}">
                  <a16:creationId xmlns:a16="http://schemas.microsoft.com/office/drawing/2014/main" id="{3579BD1A-06F9-4356-B9D2-9C1299B3C5B9}"/>
                </a:ext>
              </a:extLst>
            </p:cNvPr>
            <p:cNvSpPr/>
            <p:nvPr/>
          </p:nvSpPr>
          <p:spPr>
            <a:xfrm>
              <a:off x="7283825" y="1665087"/>
              <a:ext cx="995630" cy="43494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Pacman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BitMap</a:t>
              </a:r>
              <a:endParaRPr kumimoji="0" lang="he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619EB6C-395C-4E26-BCF6-6BAEB0E37CCF}"/>
              </a:ext>
            </a:extLst>
          </p:cNvPr>
          <p:cNvGrpSpPr/>
          <p:nvPr/>
        </p:nvGrpSpPr>
        <p:grpSpPr>
          <a:xfrm>
            <a:off x="626275" y="2513502"/>
            <a:ext cx="3557500" cy="1799746"/>
            <a:chOff x="4062047" y="4452892"/>
            <a:chExt cx="3557500" cy="1799746"/>
          </a:xfrm>
        </p:grpSpPr>
        <p:sp>
          <p:nvSpPr>
            <p:cNvPr id="16" name="מלבן: פינות מעוגלות 177">
              <a:extLst>
                <a:ext uri="{FF2B5EF4-FFF2-40B4-BE49-F238E27FC236}">
                  <a16:creationId xmlns:a16="http://schemas.microsoft.com/office/drawing/2014/main" id="{A7D4B18F-294A-445E-A50E-AE99636562D9}"/>
                </a:ext>
              </a:extLst>
            </p:cNvPr>
            <p:cNvSpPr/>
            <p:nvPr/>
          </p:nvSpPr>
          <p:spPr>
            <a:xfrm>
              <a:off x="4062047" y="4452892"/>
              <a:ext cx="3557500" cy="179974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מלבן: פינות מעוגלות 167">
              <a:extLst>
                <a:ext uri="{FF2B5EF4-FFF2-40B4-BE49-F238E27FC236}">
                  <a16:creationId xmlns:a16="http://schemas.microsoft.com/office/drawing/2014/main" id="{9287055F-021A-49FC-8688-8318421B0035}"/>
                </a:ext>
              </a:extLst>
            </p:cNvPr>
            <p:cNvSpPr/>
            <p:nvPr/>
          </p:nvSpPr>
          <p:spPr>
            <a:xfrm>
              <a:off x="5919481" y="4984615"/>
              <a:ext cx="1449420" cy="4753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Game Controller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8" name="מלבן: פינות מעוגלות 168">
              <a:extLst>
                <a:ext uri="{FF2B5EF4-FFF2-40B4-BE49-F238E27FC236}">
                  <a16:creationId xmlns:a16="http://schemas.microsoft.com/office/drawing/2014/main" id="{7EC85837-FD22-48AA-A119-F758815FFE70}"/>
                </a:ext>
              </a:extLst>
            </p:cNvPr>
            <p:cNvSpPr/>
            <p:nvPr/>
          </p:nvSpPr>
          <p:spPr>
            <a:xfrm>
              <a:off x="4307784" y="4984615"/>
              <a:ext cx="1449420" cy="4753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Collision Unit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64" name="מלבן: פינות מעוגלות 168">
              <a:extLst>
                <a:ext uri="{FF2B5EF4-FFF2-40B4-BE49-F238E27FC236}">
                  <a16:creationId xmlns:a16="http://schemas.microsoft.com/office/drawing/2014/main" id="{B704CA0F-8416-48C4-856C-BBB8DD27419D}"/>
                </a:ext>
              </a:extLst>
            </p:cNvPr>
            <p:cNvSpPr/>
            <p:nvPr/>
          </p:nvSpPr>
          <p:spPr>
            <a:xfrm>
              <a:off x="4312956" y="5559214"/>
              <a:ext cx="1449420" cy="4753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Game Timer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65" name="מלבן: פינות מעוגלות 168">
              <a:extLst>
                <a:ext uri="{FF2B5EF4-FFF2-40B4-BE49-F238E27FC236}">
                  <a16:creationId xmlns:a16="http://schemas.microsoft.com/office/drawing/2014/main" id="{0BD8469F-053D-4801-8E66-D8E498D1C336}"/>
                </a:ext>
              </a:extLst>
            </p:cNvPr>
            <p:cNvSpPr/>
            <p:nvPr/>
          </p:nvSpPr>
          <p:spPr>
            <a:xfrm>
              <a:off x="5927301" y="5554704"/>
              <a:ext cx="1449420" cy="4753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Object control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C9BB35-703F-4AC1-8501-2D5B3F2B20C8}"/>
                </a:ext>
              </a:extLst>
            </p:cNvPr>
            <p:cNvSpPr txBox="1"/>
            <p:nvPr/>
          </p:nvSpPr>
          <p:spPr>
            <a:xfrm>
              <a:off x="5010995" y="4508772"/>
              <a:ext cx="1953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Control Block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67166-F97D-457A-A257-D97D6B25B695}"/>
              </a:ext>
            </a:extLst>
          </p:cNvPr>
          <p:cNvGrpSpPr/>
          <p:nvPr/>
        </p:nvGrpSpPr>
        <p:grpSpPr>
          <a:xfrm>
            <a:off x="688049" y="4622714"/>
            <a:ext cx="3358482" cy="1866674"/>
            <a:chOff x="5029527" y="1261966"/>
            <a:chExt cx="3358482" cy="1866674"/>
          </a:xfrm>
          <a:solidFill>
            <a:srgbClr val="FDFD7B"/>
          </a:solidFill>
        </p:grpSpPr>
        <p:sp>
          <p:nvSpPr>
            <p:cNvPr id="67" name="מלבן: פינות מעוגלות 188">
              <a:extLst>
                <a:ext uri="{FF2B5EF4-FFF2-40B4-BE49-F238E27FC236}">
                  <a16:creationId xmlns:a16="http://schemas.microsoft.com/office/drawing/2014/main" id="{5F98B1FB-B9C4-4341-B862-7DA3DA14F195}"/>
                </a:ext>
              </a:extLst>
            </p:cNvPr>
            <p:cNvSpPr/>
            <p:nvPr/>
          </p:nvSpPr>
          <p:spPr>
            <a:xfrm>
              <a:off x="5029527" y="1261966"/>
              <a:ext cx="3358482" cy="1866674"/>
            </a:xfrm>
            <a:prstGeom prst="roundRect">
              <a:avLst/>
            </a:prstGeom>
            <a:solidFill>
              <a:srgbClr val="F541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Monsters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מלבן: פינות מעוגלות 17">
              <a:extLst>
                <a:ext uri="{FF2B5EF4-FFF2-40B4-BE49-F238E27FC236}">
                  <a16:creationId xmlns:a16="http://schemas.microsoft.com/office/drawing/2014/main" id="{4452938B-A58C-43D5-916B-3A2667FD354F}"/>
                </a:ext>
              </a:extLst>
            </p:cNvPr>
            <p:cNvSpPr/>
            <p:nvPr/>
          </p:nvSpPr>
          <p:spPr>
            <a:xfrm>
              <a:off x="5129490" y="1867056"/>
              <a:ext cx="1479316" cy="509262"/>
            </a:xfrm>
            <a:prstGeom prst="roundRect">
              <a:avLst/>
            </a:prstGeom>
            <a:solidFill>
              <a:srgbClr val="FACF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Tracker Monster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69" name="מלבן: פינות מעוגלות 18">
              <a:extLst>
                <a:ext uri="{FF2B5EF4-FFF2-40B4-BE49-F238E27FC236}">
                  <a16:creationId xmlns:a16="http://schemas.microsoft.com/office/drawing/2014/main" id="{680814C8-6678-4E55-929C-E8DE816C1814}"/>
                </a:ext>
              </a:extLst>
            </p:cNvPr>
            <p:cNvSpPr/>
            <p:nvPr/>
          </p:nvSpPr>
          <p:spPr>
            <a:xfrm>
              <a:off x="5129490" y="2444954"/>
              <a:ext cx="1479316" cy="479322"/>
            </a:xfrm>
            <a:prstGeom prst="roundRect">
              <a:avLst/>
            </a:prstGeom>
            <a:solidFill>
              <a:srgbClr val="FACF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Random Straight Lines Monster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70" name="מלבן: פינות מעוגלות 19">
              <a:extLst>
                <a:ext uri="{FF2B5EF4-FFF2-40B4-BE49-F238E27FC236}">
                  <a16:creationId xmlns:a16="http://schemas.microsoft.com/office/drawing/2014/main" id="{4D234B6A-0BB6-4D6F-8E83-29A9AB089536}"/>
                </a:ext>
              </a:extLst>
            </p:cNvPr>
            <p:cNvSpPr/>
            <p:nvPr/>
          </p:nvSpPr>
          <p:spPr>
            <a:xfrm>
              <a:off x="6708768" y="2417028"/>
              <a:ext cx="1479316" cy="547965"/>
            </a:xfrm>
            <a:prstGeom prst="roundRect">
              <a:avLst/>
            </a:prstGeom>
            <a:solidFill>
              <a:srgbClr val="FACF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Random Diagonal Monster</a:t>
              </a:r>
              <a:endParaRPr kumimoji="0" lang="he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71" name="מלבן: פינות מעוגלות 17">
              <a:extLst>
                <a:ext uri="{FF2B5EF4-FFF2-40B4-BE49-F238E27FC236}">
                  <a16:creationId xmlns:a16="http://schemas.microsoft.com/office/drawing/2014/main" id="{7BF45524-E4B7-4365-8151-47985BFAFFA4}"/>
                </a:ext>
              </a:extLst>
            </p:cNvPr>
            <p:cNvSpPr/>
            <p:nvPr/>
          </p:nvSpPr>
          <p:spPr>
            <a:xfrm>
              <a:off x="6708768" y="1859036"/>
              <a:ext cx="1479316" cy="509262"/>
            </a:xfrm>
            <a:prstGeom prst="roundRect">
              <a:avLst/>
            </a:prstGeom>
            <a:solidFill>
              <a:srgbClr val="FACFC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Combined bitmap &amp; outputs</a:t>
              </a:r>
              <a:endPara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0FF5DC5-30F1-4A31-A770-A5F1E0E1A0D1}"/>
              </a:ext>
            </a:extLst>
          </p:cNvPr>
          <p:cNvCxnSpPr>
            <a:cxnSpLocks/>
          </p:cNvCxnSpPr>
          <p:nvPr/>
        </p:nvCxnSpPr>
        <p:spPr>
          <a:xfrm>
            <a:off x="2201394" y="4317674"/>
            <a:ext cx="0" cy="320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F7FCD9D-6503-4108-9AF7-681BC378EA57}"/>
              </a:ext>
            </a:extLst>
          </p:cNvPr>
          <p:cNvCxnSpPr>
            <a:cxnSpLocks/>
          </p:cNvCxnSpPr>
          <p:nvPr/>
        </p:nvCxnSpPr>
        <p:spPr>
          <a:xfrm flipH="1">
            <a:off x="4235949" y="2278380"/>
            <a:ext cx="585029" cy="3572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1732281-6043-468A-AC7A-23965067DCEB}"/>
              </a:ext>
            </a:extLst>
          </p:cNvPr>
          <p:cNvCxnSpPr>
            <a:cxnSpLocks/>
          </p:cNvCxnSpPr>
          <p:nvPr/>
        </p:nvCxnSpPr>
        <p:spPr>
          <a:xfrm flipH="1">
            <a:off x="4235950" y="3429000"/>
            <a:ext cx="585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מחבר חץ ישר 162">
            <a:extLst>
              <a:ext uri="{FF2B5EF4-FFF2-40B4-BE49-F238E27FC236}">
                <a16:creationId xmlns:a16="http://schemas.microsoft.com/office/drawing/2014/main" id="{77947484-17A9-4096-B0A7-E61A9146546C}"/>
              </a:ext>
            </a:extLst>
          </p:cNvPr>
          <p:cNvCxnSpPr>
            <a:cxnSpLocks/>
          </p:cNvCxnSpPr>
          <p:nvPr/>
        </p:nvCxnSpPr>
        <p:spPr>
          <a:xfrm>
            <a:off x="7123275" y="3520613"/>
            <a:ext cx="1794286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162">
            <a:extLst>
              <a:ext uri="{FF2B5EF4-FFF2-40B4-BE49-F238E27FC236}">
                <a16:creationId xmlns:a16="http://schemas.microsoft.com/office/drawing/2014/main" id="{F7A2841D-D873-4947-91B2-EA3BF33FE005}"/>
              </a:ext>
            </a:extLst>
          </p:cNvPr>
          <p:cNvCxnSpPr>
            <a:cxnSpLocks/>
          </p:cNvCxnSpPr>
          <p:nvPr/>
        </p:nvCxnSpPr>
        <p:spPr>
          <a:xfrm flipV="1">
            <a:off x="4072421" y="6045363"/>
            <a:ext cx="4896319" cy="6395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מחבר חץ ישר 223">
            <a:extLst>
              <a:ext uri="{FF2B5EF4-FFF2-40B4-BE49-F238E27FC236}">
                <a16:creationId xmlns:a16="http://schemas.microsoft.com/office/drawing/2014/main" id="{139A528B-F992-4711-B71D-E9E0EBAEC513}"/>
              </a:ext>
            </a:extLst>
          </p:cNvPr>
          <p:cNvCxnSpPr>
            <a:cxnSpLocks/>
          </p:cNvCxnSpPr>
          <p:nvPr/>
        </p:nvCxnSpPr>
        <p:spPr>
          <a:xfrm flipV="1">
            <a:off x="2791397" y="2278380"/>
            <a:ext cx="523303" cy="17864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מחבר חץ ישר 223">
            <a:extLst>
              <a:ext uri="{FF2B5EF4-FFF2-40B4-BE49-F238E27FC236}">
                <a16:creationId xmlns:a16="http://schemas.microsoft.com/office/drawing/2014/main" id="{DAD6F1D8-AF17-4E46-B287-F26B3449F736}"/>
              </a:ext>
            </a:extLst>
          </p:cNvPr>
          <p:cNvCxnSpPr>
            <a:cxnSpLocks/>
          </p:cNvCxnSpPr>
          <p:nvPr/>
        </p:nvCxnSpPr>
        <p:spPr>
          <a:xfrm flipV="1">
            <a:off x="8350279" y="2773646"/>
            <a:ext cx="594757" cy="1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7B76714-B483-4FE3-B4B9-24E4CC42623A}"/>
              </a:ext>
            </a:extLst>
          </p:cNvPr>
          <p:cNvSpPr txBox="1"/>
          <p:nvPr/>
        </p:nvSpPr>
        <p:spPr>
          <a:xfrm>
            <a:off x="7840931" y="2589987"/>
            <a:ext cx="55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MIF</a:t>
            </a:r>
          </a:p>
        </p:txBody>
      </p:sp>
      <p:sp>
        <p:nvSpPr>
          <p:cNvPr id="14" name="מלבן: פינות מעוגלות 181">
            <a:extLst>
              <a:ext uri="{FF2B5EF4-FFF2-40B4-BE49-F238E27FC236}">
                <a16:creationId xmlns:a16="http://schemas.microsoft.com/office/drawing/2014/main" id="{ED361C65-074C-F196-580B-2EBD0B89ED9D}"/>
              </a:ext>
            </a:extLst>
          </p:cNvPr>
          <p:cNvSpPr/>
          <p:nvPr/>
        </p:nvSpPr>
        <p:spPr>
          <a:xfrm>
            <a:off x="4804865" y="5556051"/>
            <a:ext cx="3036066" cy="44092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and End instructions</a:t>
            </a:r>
            <a:endParaRPr kumimoji="0" lang="he-I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3" name="מחבר חץ ישר 219">
            <a:extLst>
              <a:ext uri="{FF2B5EF4-FFF2-40B4-BE49-F238E27FC236}">
                <a16:creationId xmlns:a16="http://schemas.microsoft.com/office/drawing/2014/main" id="{4FA76857-353D-E127-D593-8B95B096D1D8}"/>
              </a:ext>
            </a:extLst>
          </p:cNvPr>
          <p:cNvCxnSpPr>
            <a:cxnSpLocks/>
          </p:cNvCxnSpPr>
          <p:nvPr/>
        </p:nvCxnSpPr>
        <p:spPr>
          <a:xfrm>
            <a:off x="3985262" y="4502872"/>
            <a:ext cx="708611" cy="1164088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162">
            <a:extLst>
              <a:ext uri="{FF2B5EF4-FFF2-40B4-BE49-F238E27FC236}">
                <a16:creationId xmlns:a16="http://schemas.microsoft.com/office/drawing/2014/main" id="{7FEF8BBF-48B4-8BA4-2892-01A8E23A3573}"/>
              </a:ext>
            </a:extLst>
          </p:cNvPr>
          <p:cNvCxnSpPr>
            <a:cxnSpLocks/>
          </p:cNvCxnSpPr>
          <p:nvPr/>
        </p:nvCxnSpPr>
        <p:spPr>
          <a:xfrm>
            <a:off x="7934960" y="5729046"/>
            <a:ext cx="1010076" cy="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250">
            <a:extLst>
              <a:ext uri="{FF2B5EF4-FFF2-40B4-BE49-F238E27FC236}">
                <a16:creationId xmlns:a16="http://schemas.microsoft.com/office/drawing/2014/main" id="{F1CDFC3D-E677-44FF-AE43-2D3FD8EB6D53}"/>
              </a:ext>
            </a:extLst>
          </p:cNvPr>
          <p:cNvSpPr/>
          <p:nvPr/>
        </p:nvSpPr>
        <p:spPr>
          <a:xfrm>
            <a:off x="2733838" y="302160"/>
            <a:ext cx="63245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Guttman Haim-Condensed" panose="02010401010101010101" pitchFamily="2" charset="-79"/>
              </a:rPr>
              <a:t>שרטוט הירארכיה עליונה</a:t>
            </a:r>
            <a:endParaRPr lang="he-IL" sz="480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B439B7-5EAA-459F-8885-759B4FD9306B}"/>
              </a:ext>
            </a:extLst>
          </p:cNvPr>
          <p:cNvGrpSpPr/>
          <p:nvPr/>
        </p:nvGrpSpPr>
        <p:grpSpPr>
          <a:xfrm>
            <a:off x="1981744" y="1856163"/>
            <a:ext cx="7828786" cy="4063855"/>
            <a:chOff x="1981744" y="1856163"/>
            <a:chExt cx="7828786" cy="4063855"/>
          </a:xfrm>
        </p:grpSpPr>
        <p:sp>
          <p:nvSpPr>
            <p:cNvPr id="7" name="מלבן: פינות מעוגלות 167">
              <a:hlinkClick r:id="rId2" action="ppaction://hlinksldjump"/>
              <a:extLst>
                <a:ext uri="{FF2B5EF4-FFF2-40B4-BE49-F238E27FC236}">
                  <a16:creationId xmlns:a16="http://schemas.microsoft.com/office/drawing/2014/main" id="{F7D4AD8E-407A-452C-9462-18B4AE8FB2A6}"/>
                </a:ext>
              </a:extLst>
            </p:cNvPr>
            <p:cNvSpPr/>
            <p:nvPr/>
          </p:nvSpPr>
          <p:spPr>
            <a:xfrm>
              <a:off x="1981744" y="1856165"/>
              <a:ext cx="2018534" cy="97107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Interfaces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(CLK,KBD,MIF)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מלבן: פינות מעוגלות 160">
              <a:hlinkClick r:id="rId3" action="ppaction://hlinksldjump"/>
              <a:extLst>
                <a:ext uri="{FF2B5EF4-FFF2-40B4-BE49-F238E27FC236}">
                  <a16:creationId xmlns:a16="http://schemas.microsoft.com/office/drawing/2014/main" id="{41CF128B-4BE1-40E5-9530-BA18E2FA52A9}"/>
                </a:ext>
              </a:extLst>
            </p:cNvPr>
            <p:cNvSpPr/>
            <p:nvPr/>
          </p:nvSpPr>
          <p:spPr>
            <a:xfrm>
              <a:off x="1981744" y="3402552"/>
              <a:ext cx="2018534" cy="9710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Score and Time Display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מלבן: פינות מעוגלות 160">
              <a:hlinkClick r:id="rId4" action="ppaction://hlinksldjump"/>
              <a:extLst>
                <a:ext uri="{FF2B5EF4-FFF2-40B4-BE49-F238E27FC236}">
                  <a16:creationId xmlns:a16="http://schemas.microsoft.com/office/drawing/2014/main" id="{255639FC-B3C9-45BD-B78D-0DB4754445F1}"/>
                </a:ext>
              </a:extLst>
            </p:cNvPr>
            <p:cNvSpPr/>
            <p:nvPr/>
          </p:nvSpPr>
          <p:spPr>
            <a:xfrm>
              <a:off x="1981744" y="4948939"/>
              <a:ext cx="2018534" cy="97107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Sound Unit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3" name="מלבן: פינות מעוגלות 160">
              <a:hlinkClick r:id="rId5" action="ppaction://hlinksldjump"/>
              <a:extLst>
                <a:ext uri="{FF2B5EF4-FFF2-40B4-BE49-F238E27FC236}">
                  <a16:creationId xmlns:a16="http://schemas.microsoft.com/office/drawing/2014/main" id="{0BAD776F-F8C1-4902-BB33-B4BCF04532F1}"/>
                </a:ext>
              </a:extLst>
            </p:cNvPr>
            <p:cNvSpPr/>
            <p:nvPr/>
          </p:nvSpPr>
          <p:spPr>
            <a:xfrm>
              <a:off x="4886870" y="3402552"/>
              <a:ext cx="2018534" cy="9710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 ups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" name="מלבן: פינות מעוגלות 160">
              <a:hlinkClick r:id="rId6" action="ppaction://hlinksldjump"/>
              <a:extLst>
                <a:ext uri="{FF2B5EF4-FFF2-40B4-BE49-F238E27FC236}">
                  <a16:creationId xmlns:a16="http://schemas.microsoft.com/office/drawing/2014/main" id="{4668F0BA-3890-42CE-ABFB-FA29EA9504F9}"/>
                </a:ext>
              </a:extLst>
            </p:cNvPr>
            <p:cNvSpPr/>
            <p:nvPr/>
          </p:nvSpPr>
          <p:spPr>
            <a:xfrm>
              <a:off x="4886870" y="4948938"/>
              <a:ext cx="2018534" cy="971079"/>
            </a:xfrm>
            <a:prstGeom prst="roundRect">
              <a:avLst/>
            </a:prstGeom>
            <a:solidFill>
              <a:srgbClr val="FF79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Monsters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מלבן: פינות מעוגלות 160">
              <a:hlinkClick r:id="rId7" action="ppaction://hlinksldjump"/>
              <a:extLst>
                <a:ext uri="{FF2B5EF4-FFF2-40B4-BE49-F238E27FC236}">
                  <a16:creationId xmlns:a16="http://schemas.microsoft.com/office/drawing/2014/main" id="{9208E63E-80E3-478C-AC21-C183EB789D70}"/>
                </a:ext>
              </a:extLst>
            </p:cNvPr>
            <p:cNvSpPr/>
            <p:nvPr/>
          </p:nvSpPr>
          <p:spPr>
            <a:xfrm>
              <a:off x="4886870" y="1856164"/>
              <a:ext cx="2018534" cy="97107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Random Walls</a:t>
              </a:r>
              <a:endParaRPr lang="he-IL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6" name="מלבן: פינות מעוגלות 167">
              <a:hlinkClick r:id="rId8" action="ppaction://hlinksldjump"/>
              <a:extLst>
                <a:ext uri="{FF2B5EF4-FFF2-40B4-BE49-F238E27FC236}">
                  <a16:creationId xmlns:a16="http://schemas.microsoft.com/office/drawing/2014/main" id="{43717B97-7FE7-4B84-8525-63C41C5CB4CA}"/>
                </a:ext>
              </a:extLst>
            </p:cNvPr>
            <p:cNvSpPr/>
            <p:nvPr/>
          </p:nvSpPr>
          <p:spPr>
            <a:xfrm>
              <a:off x="7791996" y="1856163"/>
              <a:ext cx="2018534" cy="97107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Pac-Man</a:t>
              </a:r>
            </a:p>
          </p:txBody>
        </p:sp>
        <p:sp>
          <p:nvSpPr>
            <p:cNvPr id="17" name="מלבן: פינות מעוגלות 167">
              <a:hlinkClick r:id="rId9" action="ppaction://hlinksldjump"/>
              <a:extLst>
                <a:ext uri="{FF2B5EF4-FFF2-40B4-BE49-F238E27FC236}">
                  <a16:creationId xmlns:a16="http://schemas.microsoft.com/office/drawing/2014/main" id="{808F80E4-ACD8-40F0-ACE4-69F72F1FAB45}"/>
                </a:ext>
              </a:extLst>
            </p:cNvPr>
            <p:cNvSpPr/>
            <p:nvPr/>
          </p:nvSpPr>
          <p:spPr>
            <a:xfrm>
              <a:off x="7791996" y="3404759"/>
              <a:ext cx="2018534" cy="971079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VGA Section</a:t>
              </a:r>
            </a:p>
          </p:txBody>
        </p:sp>
        <p:sp>
          <p:nvSpPr>
            <p:cNvPr id="18" name="מלבן: פינות מעוגלות 167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424419-3173-4E1C-A700-224330A07449}"/>
                </a:ext>
              </a:extLst>
            </p:cNvPr>
            <p:cNvSpPr/>
            <p:nvPr/>
          </p:nvSpPr>
          <p:spPr>
            <a:xfrm>
              <a:off x="7791996" y="4947166"/>
              <a:ext cx="2018534" cy="97107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Control Block</a:t>
              </a:r>
            </a:p>
          </p:txBody>
        </p:sp>
      </p:grpSp>
      <p:sp>
        <p:nvSpPr>
          <p:cNvPr id="4" name="מלבן: פינות מעוגלות 181">
            <a:hlinkClick r:id="rId11" action="ppaction://hlinksldjump"/>
            <a:extLst>
              <a:ext uri="{FF2B5EF4-FFF2-40B4-BE49-F238E27FC236}">
                <a16:creationId xmlns:a16="http://schemas.microsoft.com/office/drawing/2014/main" id="{4D307EEC-39F9-D350-D70A-79ED039BC428}"/>
              </a:ext>
            </a:extLst>
          </p:cNvPr>
          <p:cNvSpPr/>
          <p:nvPr/>
        </p:nvSpPr>
        <p:spPr>
          <a:xfrm>
            <a:off x="10210256" y="4947166"/>
            <a:ext cx="1444848" cy="97107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and End instructions</a:t>
            </a:r>
            <a:endParaRPr kumimoji="0" lang="he-IL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ירוק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778</Words>
  <Application>Microsoft Office PowerPoint</Application>
  <PresentationFormat>מסך רחב</PresentationFormat>
  <Paragraphs>179</Paragraphs>
  <Slides>32</Slides>
  <Notes>0</Notes>
  <HiddenSlides>13</HiddenSlides>
  <MMClips>2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32</vt:i4>
      </vt:variant>
    </vt:vector>
  </HeadingPairs>
  <TitlesOfParts>
    <vt:vector size="42" baseType="lpstr">
      <vt:lpstr>Agency FB</vt:lpstr>
      <vt:lpstr>Arial</vt:lpstr>
      <vt:lpstr>Calibri</vt:lpstr>
      <vt:lpstr>Calibri Light</vt:lpstr>
      <vt:lpstr>Guttman Haim-Condensed</vt:lpstr>
      <vt:lpstr>Segoe UI</vt:lpstr>
      <vt:lpstr>Segoe UI Semibold</vt:lpstr>
      <vt:lpstr>Segoe UI Semilight</vt:lpstr>
      <vt:lpstr>Office Theme</vt:lpstr>
      <vt:lpstr>1_Office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Tomer Ben-Aroush</dc:creator>
  <cp:lastModifiedBy>Tomer Ben-Aroush</cp:lastModifiedBy>
  <cp:revision>59</cp:revision>
  <dcterms:created xsi:type="dcterms:W3CDTF">2023-09-11T07:18:34Z</dcterms:created>
  <dcterms:modified xsi:type="dcterms:W3CDTF">2023-09-13T20:23:54Z</dcterms:modified>
</cp:coreProperties>
</file>